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notesMasterIdLst>
    <p:notesMasterId r:id="rId71"/>
  </p:notesMasterIdLst>
  <p:handoutMasterIdLst>
    <p:handoutMasterId r:id="rId72"/>
  </p:handoutMasterIdLst>
  <p:sldIdLst>
    <p:sldId id="274" r:id="rId2"/>
    <p:sldId id="276" r:id="rId3"/>
    <p:sldId id="530" r:id="rId4"/>
    <p:sldId id="625" r:id="rId5"/>
    <p:sldId id="670" r:id="rId6"/>
    <p:sldId id="671" r:id="rId7"/>
    <p:sldId id="629" r:id="rId8"/>
    <p:sldId id="631" r:id="rId9"/>
    <p:sldId id="632" r:id="rId10"/>
    <p:sldId id="633" r:id="rId11"/>
    <p:sldId id="668" r:id="rId12"/>
    <p:sldId id="672" r:id="rId13"/>
    <p:sldId id="673" r:id="rId14"/>
    <p:sldId id="674" r:id="rId15"/>
    <p:sldId id="637" r:id="rId16"/>
    <p:sldId id="667" r:id="rId17"/>
    <p:sldId id="641" r:id="rId18"/>
    <p:sldId id="666" r:id="rId19"/>
    <p:sldId id="635" r:id="rId20"/>
    <p:sldId id="675" r:id="rId21"/>
    <p:sldId id="636" r:id="rId22"/>
    <p:sldId id="517" r:id="rId23"/>
    <p:sldId id="519" r:id="rId24"/>
    <p:sldId id="522" r:id="rId25"/>
    <p:sldId id="520" r:id="rId26"/>
    <p:sldId id="523" r:id="rId27"/>
    <p:sldId id="524" r:id="rId28"/>
    <p:sldId id="610" r:id="rId29"/>
    <p:sldId id="611" r:id="rId30"/>
    <p:sldId id="531" r:id="rId31"/>
    <p:sldId id="532" r:id="rId32"/>
    <p:sldId id="533" r:id="rId33"/>
    <p:sldId id="644" r:id="rId34"/>
    <p:sldId id="651" r:id="rId35"/>
    <p:sldId id="652" r:id="rId36"/>
    <p:sldId id="653" r:id="rId37"/>
    <p:sldId id="646" r:id="rId38"/>
    <p:sldId id="645" r:id="rId39"/>
    <p:sldId id="521" r:id="rId40"/>
    <p:sldId id="647" r:id="rId41"/>
    <p:sldId id="649" r:id="rId42"/>
    <p:sldId id="650" r:id="rId43"/>
    <p:sldId id="295" r:id="rId44"/>
    <p:sldId id="296" r:id="rId45"/>
    <p:sldId id="297" r:id="rId46"/>
    <p:sldId id="298" r:id="rId47"/>
    <p:sldId id="299" r:id="rId48"/>
    <p:sldId id="300" r:id="rId49"/>
    <p:sldId id="669" r:id="rId50"/>
    <p:sldId id="301" r:id="rId51"/>
    <p:sldId id="302" r:id="rId52"/>
    <p:sldId id="303" r:id="rId53"/>
    <p:sldId id="304" r:id="rId54"/>
    <p:sldId id="654" r:id="rId55"/>
    <p:sldId id="655" r:id="rId56"/>
    <p:sldId id="656" r:id="rId57"/>
    <p:sldId id="657" r:id="rId58"/>
    <p:sldId id="658" r:id="rId59"/>
    <p:sldId id="659" r:id="rId60"/>
    <p:sldId id="660" r:id="rId61"/>
    <p:sldId id="661" r:id="rId62"/>
    <p:sldId id="662" r:id="rId63"/>
    <p:sldId id="663" r:id="rId64"/>
    <p:sldId id="349" r:id="rId65"/>
    <p:sldId id="528" r:id="rId66"/>
    <p:sldId id="664" r:id="rId67"/>
    <p:sldId id="665" r:id="rId68"/>
    <p:sldId id="529" r:id="rId69"/>
    <p:sldId id="400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530"/>
          </p14:sldIdLst>
        </p14:section>
        <p14:section name="Common Web Security Problems" id="{1735E3C9-2C13-4DE1-9584-842098D14E6F}">
          <p14:sldIdLst>
            <p14:sldId id="625"/>
            <p14:sldId id="670"/>
            <p14:sldId id="671"/>
          </p14:sldIdLst>
        </p14:section>
        <p14:section name="Cross Site Scripting (XSS)" id="{C775164B-676D-40CF-B5EA-B6B66C45031C}">
          <p14:sldIdLst>
            <p14:sldId id="629"/>
            <p14:sldId id="631"/>
            <p14:sldId id="632"/>
            <p14:sldId id="633"/>
            <p14:sldId id="668"/>
          </p14:sldIdLst>
        </p14:section>
        <p14:section name="SQL Injection" id="{0D232A73-6EB5-4208-9D7C-24BD335FA549}">
          <p14:sldIdLst>
            <p14:sldId id="672"/>
            <p14:sldId id="673"/>
          </p14:sldIdLst>
        </p14:section>
        <p14:section name="Parameter Tampering" id="{1EB3D8FE-D727-4E0E-A397-588D4EEF8404}">
          <p14:sldIdLst>
            <p14:sldId id="674"/>
          </p14:sldIdLst>
        </p14:section>
        <p14:section name="Cross-Site Request Forgery" id="{1070D69C-9700-4A31-8BFA-49BCF9A340BA}">
          <p14:sldIdLst>
            <p14:sldId id="637"/>
            <p14:sldId id="667"/>
            <p14:sldId id="641"/>
            <p14:sldId id="666"/>
          </p14:sldIdLst>
        </p14:section>
        <p14:section name="Identity" id="{93B376F0-EDEE-4B7E-A919-49F8BE6BF414}">
          <p14:sldIdLst>
            <p14:sldId id="635"/>
            <p14:sldId id="675"/>
            <p14:sldId id="636"/>
            <p14:sldId id="517"/>
            <p14:sldId id="519"/>
            <p14:sldId id="522"/>
            <p14:sldId id="520"/>
            <p14:sldId id="523"/>
            <p14:sldId id="524"/>
            <p14:sldId id="610"/>
            <p14:sldId id="611"/>
            <p14:sldId id="531"/>
            <p14:sldId id="532"/>
            <p14:sldId id="533"/>
            <p14:sldId id="644"/>
            <p14:sldId id="651"/>
            <p14:sldId id="652"/>
            <p14:sldId id="653"/>
          </p14:sldIdLst>
        </p14:section>
        <p14:section name="Scaffolding Identity" id="{D081826D-FE19-4DB9-90F1-BA1FC518C88C}">
          <p14:sldIdLst>
            <p14:sldId id="646"/>
            <p14:sldId id="645"/>
            <p14:sldId id="521"/>
            <p14:sldId id="647"/>
            <p14:sldId id="649"/>
            <p14:sldId id="650"/>
          </p14:sldIdLst>
        </p14:section>
        <p14:section name="More Authentication &amp; AuthorizationUntitled Section" id="{59DDD32A-C378-4D36-9ADB-DBD862701E38}">
          <p14:sldIdLst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Social Accounts" id="{66BC9F60-EE71-4802-8F1E-209434BFE71F}">
          <p14:sldIdLst>
            <p14:sldId id="669"/>
            <p14:sldId id="301"/>
            <p14:sldId id="302"/>
            <p14:sldId id="303"/>
            <p14:sldId id="304"/>
          </p14:sldIdLst>
        </p14:section>
        <p14:section name="JWT" id="{A0375EBB-077D-4A15-909A-28B49C377DB9}">
          <p14:sldIdLst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</p14:sldIdLst>
        </p14:section>
        <p14:section name="Conclusion" id="{10E03AB1-9AA8-4E86-9A64-D741901E50A2}">
          <p14:sldIdLst>
            <p14:sldId id="349"/>
            <p14:sldId id="528"/>
            <p14:sldId id="664"/>
            <p14:sldId id="665"/>
            <p14:sldId id="529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ylo Jelev" initials="IJ" lastIdx="2" clrIdx="0">
    <p:extLst>
      <p:ext uri="{19B8F6BF-5375-455C-9EA6-DF929625EA0E}">
        <p15:presenceInfo xmlns:p15="http://schemas.microsoft.com/office/powerpoint/2012/main" userId="755e0614cf081e4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98" autoAdjust="0"/>
    <p:restoredTop sz="94403" autoAdjust="0"/>
  </p:normalViewPr>
  <p:slideViewPr>
    <p:cSldViewPr snapToGrid="0" showGuides="1">
      <p:cViewPr varScale="1">
        <p:scale>
          <a:sx n="82" d="100"/>
          <a:sy n="82" d="100"/>
        </p:scale>
        <p:origin x="782" y="6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09.02.2021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70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055577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924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252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53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04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934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33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067CD-8E6B-4360-9AA8-C5DF2A48A6D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54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74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154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91760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050" y="4869900"/>
            <a:ext cx="10365899" cy="9037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050" y="5754968"/>
            <a:ext cx="10365899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89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812800" y="2743201"/>
            <a:ext cx="105664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812800" y="3469480"/>
            <a:ext cx="105664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08456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2/9/2021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2/9/2021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2/9/2021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2/9/2021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2/9/2021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  <p:sldLayoutId id="2147483690" r:id="rId15"/>
    <p:sldLayoutId id="2147483691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ganss/HtmlSanitizer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55.svg"/><Relationship Id="rId5" Type="http://schemas.openxmlformats.org/officeDocument/2006/relationships/image" Target="../media/image49.png"/><Relationship Id="rId15" Type="http://schemas.openxmlformats.org/officeDocument/2006/relationships/hyperlink" Target="https://www.exploit-db.com/" TargetMode="External"/><Relationship Id="rId10" Type="http://schemas.openxmlformats.org/officeDocument/2006/relationships/image" Target="../media/image54.png"/><Relationship Id="rId4" Type="http://schemas.openxmlformats.org/officeDocument/2006/relationships/image" Target="../media/image48.svg"/><Relationship Id="rId9" Type="http://schemas.openxmlformats.org/officeDocument/2006/relationships/image" Target="../media/image53.svg"/><Relationship Id="rId14" Type="http://schemas.openxmlformats.org/officeDocument/2006/relationships/image" Target="../media/image58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svg"/><Relationship Id="rId9" Type="http://schemas.openxmlformats.org/officeDocument/2006/relationships/image" Target="../media/image93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10" Type="http://schemas.openxmlformats.org/officeDocument/2006/relationships/image" Target="../media/image97.svg"/><Relationship Id="rId4" Type="http://schemas.openxmlformats.org/officeDocument/2006/relationships/image" Target="../media/image93.svg"/><Relationship Id="rId9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3.svg"/><Relationship Id="rId7" Type="http://schemas.openxmlformats.org/officeDocument/2006/relationships/image" Target="../media/image99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Relationship Id="rId9" Type="http://schemas.openxmlformats.org/officeDocument/2006/relationships/image" Target="../media/image97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90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104.svg"/><Relationship Id="rId4" Type="http://schemas.openxmlformats.org/officeDocument/2006/relationships/image" Target="../media/image1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cours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115.png"/><Relationship Id="rId26" Type="http://schemas.openxmlformats.org/officeDocument/2006/relationships/image" Target="../media/image118.jpe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112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117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111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109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113.png"/><Relationship Id="rId22" Type="http://schemas.openxmlformats.org/officeDocument/2006/relationships/image" Target="../media/image11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kanet.com/" TargetMode="External"/><Relationship Id="rId3" Type="http://schemas.openxmlformats.org/officeDocument/2006/relationships/image" Target="../media/image119.jpeg"/><Relationship Id="rId7" Type="http://schemas.openxmlformats.org/officeDocument/2006/relationships/image" Target="../media/image1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world-of-myths.com/" TargetMode="External"/><Relationship Id="rId5" Type="http://schemas.openxmlformats.org/officeDocument/2006/relationships/image" Target="../media/image120.png"/><Relationship Id="rId4" Type="http://schemas.openxmlformats.org/officeDocument/2006/relationships/hyperlink" Target="https://www.onebitsoftware.net/" TargetMode="External"/><Relationship Id="rId9" Type="http://schemas.openxmlformats.org/officeDocument/2006/relationships/image" Target="../media/image122.gi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1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12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004DC04-DA2A-41C0-8578-4B8D2F08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176" y="1178878"/>
            <a:ext cx="11453648" cy="882654"/>
          </a:xfrm>
        </p:spPr>
        <p:txBody>
          <a:bodyPr>
            <a:normAutofit/>
          </a:bodyPr>
          <a:lstStyle/>
          <a:p>
            <a:r>
              <a:rPr lang="en-US" noProof="1"/>
              <a:t>Security, XSS, CSRF, ASP.NET Core Identity, JWT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F91798-9AD5-4209-8887-95802954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59" y="222323"/>
            <a:ext cx="10965303" cy="882654"/>
          </a:xfrm>
        </p:spPr>
        <p:txBody>
          <a:bodyPr/>
          <a:lstStyle/>
          <a:p>
            <a:r>
              <a:rPr lang="en-US" dirty="0"/>
              <a:t>Security &amp; Identity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396BB6-2053-4690-9672-BC528007D37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585BC4C-0F13-4FD4-8F23-99FD4661837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Technical Trainers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7B7C16-55B3-44B9-BE76-11340C871D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1936473"/>
            <a:ext cx="565785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705ED3-993C-46EC-AB27-382772F5D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47956"/>
          </a:xfrm>
        </p:spPr>
        <p:txBody>
          <a:bodyPr>
            <a:normAutofit/>
          </a:bodyPr>
          <a:lstStyle/>
          <a:p>
            <a:r>
              <a:rPr lang="en-US" dirty="0"/>
              <a:t>You can also use ASP.NET Core </a:t>
            </a:r>
            <a:r>
              <a:rPr lang="en-US" b="1" dirty="0">
                <a:solidFill>
                  <a:schemeClr val="bg1"/>
                </a:solidFill>
              </a:rPr>
              <a:t>Encoder Services</a:t>
            </a:r>
          </a:p>
          <a:p>
            <a:pPr lvl="1"/>
            <a:r>
              <a:rPr lang="en-US" noProof="1"/>
              <a:t>HtmlEncoder</a:t>
            </a:r>
          </a:p>
          <a:p>
            <a:pPr lvl="1"/>
            <a:r>
              <a:rPr lang="en-US" noProof="1"/>
              <a:t>JavaScriptEncoder</a:t>
            </a:r>
          </a:p>
          <a:p>
            <a:pPr lvl="1"/>
            <a:r>
              <a:rPr lang="en-US" noProof="1"/>
              <a:t>UrlEncoder</a:t>
            </a:r>
          </a:p>
          <a:p>
            <a:r>
              <a:rPr lang="en-US" dirty="0"/>
              <a:t>Alternatively you can use the static methods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WebUtility.HtmlEncode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WebUtility.HtmlDecode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WebUtility.UrlEncode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WebUtility.UrlDecode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42E498-A6E4-48DC-BC3F-837C8EDC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CF6DA-BA66-4F4F-96FD-BB48448626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98708-5333-403E-AEC1-6524AFC34A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3" b="27067"/>
          <a:stretch/>
        </p:blipFill>
        <p:spPr>
          <a:xfrm rot="5400000">
            <a:off x="8876809" y="3122444"/>
            <a:ext cx="4594213" cy="1348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C49719-2EB2-4516-9037-C4F469D08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847" y="1903445"/>
            <a:ext cx="542960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6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6BFF43-5EA9-4A47-BE70-091411D5CF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HtmlSanitizer is a .NET library for cleaning HTML fragments and documents from constructs that can lead to XSS attacks</a:t>
            </a:r>
          </a:p>
          <a:p>
            <a:r>
              <a:rPr lang="en-US" b="1" dirty="0">
                <a:hlinkClick r:id="rId2"/>
              </a:rPr>
              <a:t>https://github.com/mganss/HtmlSanitizer</a:t>
            </a:r>
            <a:endParaRPr lang="en-US" b="1" dirty="0"/>
          </a:p>
          <a:p>
            <a:r>
              <a:rPr lang="en-US" dirty="0"/>
              <a:t>Install the HtmlSanitizer NuGet package, then: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FD126D-2D6B-4F88-A7AA-EB862A54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HtmlSanitizer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47D8B-A58B-420E-AE63-2387C90A69F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DEEE5AF-68C0-4266-80D0-E5B35457B90C}"/>
              </a:ext>
            </a:extLst>
          </p:cNvPr>
          <p:cNvSpPr>
            <a:spLocks noGrp="1"/>
          </p:cNvSpPr>
          <p:nvPr/>
        </p:nvSpPr>
        <p:spPr>
          <a:xfrm>
            <a:off x="302600" y="3964198"/>
            <a:ext cx="11586800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1">
                <a:solidFill>
                  <a:schemeClr val="tx1"/>
                </a:solidFill>
                <a:effectLst/>
              </a:rPr>
              <a:t>var sanitizer = new HtmlSanitizer();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var html = @"</a:t>
            </a:r>
            <a:r>
              <a:rPr lang="en-US" sz="1800" noProof="1">
                <a:solidFill>
                  <a:schemeClr val="bg1"/>
                </a:solidFill>
                <a:effectLst/>
              </a:rPr>
              <a:t>&lt;script&gt;alert('xss')&lt;/script&gt;&lt;div onload=""alert('xss')""</a:t>
            </a:r>
            <a:r>
              <a:rPr lang="en-US" sz="1800" noProof="1">
                <a:solidFill>
                  <a:schemeClr val="tx1"/>
                </a:solidFill>
                <a:effectLst/>
              </a:rPr>
              <a:t>"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+ @"</a:t>
            </a:r>
            <a:r>
              <a:rPr lang="en-US" sz="1800" noProof="1">
                <a:solidFill>
                  <a:schemeClr val="bg1"/>
                </a:solidFill>
                <a:effectLst/>
              </a:rPr>
              <a:t>style=""background-color: test""&gt;Test&lt;img src=""test.gif""</a:t>
            </a:r>
            <a:r>
              <a:rPr lang="en-US" sz="1800" noProof="1">
                <a:solidFill>
                  <a:schemeClr val="tx1"/>
                </a:solidFill>
                <a:effectLst/>
              </a:rPr>
              <a:t>"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+ @"</a:t>
            </a:r>
            <a:r>
              <a:rPr lang="en-US" sz="1800" noProof="1">
                <a:solidFill>
                  <a:schemeClr val="bg1"/>
                </a:solidFill>
                <a:effectLst/>
              </a:rPr>
              <a:t>style=""background-image: url(javascript:alert('xss')); margin: 10px""&gt;&lt;/div&gt;</a:t>
            </a:r>
            <a:r>
              <a:rPr lang="en-US" sz="1800" noProof="1">
                <a:solidFill>
                  <a:schemeClr val="tx1"/>
                </a:solidFill>
                <a:effectLst/>
              </a:rPr>
              <a:t>";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var sanitized = sanitizer.Sanitize(html, "http://www.example.com");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Assert.That(sanitized, Is.EqualTo(@"</a:t>
            </a:r>
            <a:r>
              <a:rPr lang="en-US" sz="1800" noProof="1">
                <a:solidFill>
                  <a:schemeClr val="bg1"/>
                </a:solidFill>
                <a:effectLst/>
              </a:rPr>
              <a:t>&lt;div style=""background-color: test""&gt;</a:t>
            </a:r>
            <a:r>
              <a:rPr lang="en-US" sz="1800" noProof="1">
                <a:solidFill>
                  <a:schemeClr val="tx1"/>
                </a:solidFill>
                <a:effectLst/>
              </a:rPr>
              <a:t>"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+ @"</a:t>
            </a:r>
            <a:r>
              <a:rPr lang="en-US" sz="1800" noProof="1">
                <a:solidFill>
                  <a:schemeClr val="bg1"/>
                </a:solidFill>
                <a:effectLst/>
              </a:rPr>
              <a:t>Test&lt;img style=""margin: 10px"" src=""http://www.example.com/test.gif""&gt;&lt;/div&gt;</a:t>
            </a:r>
            <a:r>
              <a:rPr lang="en-US" sz="1800" noProof="1">
                <a:solidFill>
                  <a:schemeClr val="tx1"/>
                </a:solidFill>
                <a:effectLst/>
              </a:rPr>
              <a:t>"));</a:t>
            </a:r>
          </a:p>
        </p:txBody>
      </p:sp>
    </p:spTree>
    <p:extLst>
      <p:ext uri="{BB962C8B-B14F-4D97-AF65-F5344CB8AC3E}">
        <p14:creationId xmlns:p14="http://schemas.microsoft.com/office/powerpoint/2010/main" val="27873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04CC5D-641C-4057-B451-E48E9B216E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138" y="1215683"/>
            <a:ext cx="11818096" cy="5201066"/>
          </a:xfrm>
        </p:spPr>
        <p:txBody>
          <a:bodyPr>
            <a:noAutofit/>
          </a:bodyPr>
          <a:lstStyle/>
          <a:p>
            <a:r>
              <a:rPr lang="en-US" sz="2000" dirty="0"/>
              <a:t>The following SQL commands are executed:</a:t>
            </a:r>
          </a:p>
          <a:p>
            <a:r>
              <a:rPr lang="en-US" sz="2000" dirty="0"/>
              <a:t>Usual search (no SQL injection):</a:t>
            </a:r>
          </a:p>
          <a:p>
            <a:pPr lvl="1"/>
            <a:endParaRPr lang="en-US" sz="2000" dirty="0"/>
          </a:p>
          <a:p>
            <a:r>
              <a:rPr lang="en-US" sz="2000" dirty="0"/>
              <a:t>SQL-injected search (matches all records):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SQL-injected INSERT command: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FA359E-BAC8-4CBA-BFE3-8BDB890C6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Injection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D175F7-BECD-4D52-99BD-E9085BBBB7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86C6D62-AF45-46C4-854F-6A6C8446A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579738"/>
              </p:ext>
            </p:extLst>
          </p:nvPr>
        </p:nvGraphicFramePr>
        <p:xfrm>
          <a:off x="772367" y="2119418"/>
          <a:ext cx="8978122" cy="502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78122">
                  <a:extLst>
                    <a:ext uri="{9D8B030D-6E8A-4147-A177-3AD203B41FA5}">
                      <a16:colId xmlns:a16="http://schemas.microsoft.com/office/drawing/2014/main" val="2938604646"/>
                    </a:ext>
                  </a:extLst>
                </a:gridCol>
              </a:tblGrid>
              <a:tr h="502644"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>
                          <a:solidFill>
                            <a:srgbClr val="FF0000"/>
                          </a:solidFill>
                        </a:rPr>
                        <a:t>SELECT * FROM Messages WHERE </a:t>
                      </a:r>
                      <a:r>
                        <a:rPr lang="en-US" sz="2400" baseline="0" dirty="0" err="1">
                          <a:solidFill>
                            <a:srgbClr val="FF0000"/>
                          </a:solidFill>
                        </a:rPr>
                        <a:t>MessageText</a:t>
                      </a:r>
                      <a:r>
                        <a:rPr lang="en-US" sz="2400" baseline="0" dirty="0">
                          <a:solidFill>
                            <a:srgbClr val="FF0000"/>
                          </a:solidFill>
                        </a:rPr>
                        <a:t> LIKE '%Nikolay.IT%'"</a:t>
                      </a:r>
                      <a:endParaRPr lang="bg-BG" baseline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374892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62C9894E-9CF7-494A-9E45-57C62BB45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32334"/>
              </p:ext>
            </p:extLst>
          </p:nvPr>
        </p:nvGraphicFramePr>
        <p:xfrm>
          <a:off x="772368" y="3068279"/>
          <a:ext cx="8127999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7999">
                  <a:extLst>
                    <a:ext uri="{9D8B030D-6E8A-4147-A177-3AD203B41FA5}">
                      <a16:colId xmlns:a16="http://schemas.microsoft.com/office/drawing/2014/main" val="2208246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SELECT * FROM Messages WHERE 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</a:rPr>
                        <a:t>MessageText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 LIKE '%%%%'"</a:t>
                      </a:r>
                      <a:endParaRPr lang="bg-B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229365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E612820-01FA-4DA4-B21E-60077905E3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986738"/>
              </p:ext>
            </p:extLst>
          </p:nvPr>
        </p:nvGraphicFramePr>
        <p:xfrm>
          <a:off x="772367" y="3862719"/>
          <a:ext cx="8847493" cy="456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7493">
                  <a:extLst>
                    <a:ext uri="{9D8B030D-6E8A-4147-A177-3AD203B41FA5}">
                      <a16:colId xmlns:a16="http://schemas.microsoft.com/office/drawing/2014/main" val="4592372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SELECT * FROM Messages WHERE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MessageText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LIKE '%' or 1=1 --%'"</a:t>
                      </a:r>
                      <a:endParaRPr lang="bg-B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241249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224FB513-44A7-4777-981C-DEC83855E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734878"/>
              </p:ext>
            </p:extLst>
          </p:nvPr>
        </p:nvGraphicFramePr>
        <p:xfrm>
          <a:off x="688390" y="5113727"/>
          <a:ext cx="8847493" cy="1187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7493">
                  <a:extLst>
                    <a:ext uri="{9D8B030D-6E8A-4147-A177-3AD203B41FA5}">
                      <a16:colId xmlns:a16="http://schemas.microsoft.com/office/drawing/2014/main" val="459823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SELECT * FROM Messages WHERE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MessageText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LIKE '%'; INSERT INTO Messages(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MessageText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MessageDate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VALUES ('Hacked!!!', '1.1.1980') --%'"</a:t>
                      </a:r>
                      <a:endParaRPr lang="bg-BG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290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46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AC563F-A502-4C2F-93A9-EBD2B220E4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bg-BG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F3B9CE-933D-4BB3-BF81-EBEF440B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6351F-01B5-42DE-9828-69B8BD54B1D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51D80D-D37A-48D1-9F63-E3302F469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2" y="1305710"/>
            <a:ext cx="10807043" cy="48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0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D4327-04BF-491A-B7C4-873077A4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Tampering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5FFE1-7FB9-46A4-BFE3-C51313E16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75C84E-146D-4627-BA44-7D751887B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627" y="1125086"/>
            <a:ext cx="7561549" cy="33141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9F17FD-679A-4F13-AB13-A9F2946E475D}"/>
              </a:ext>
            </a:extLst>
          </p:cNvPr>
          <p:cNvSpPr txBox="1"/>
          <p:nvPr/>
        </p:nvSpPr>
        <p:spPr>
          <a:xfrm>
            <a:off x="1364214" y="3718165"/>
            <a:ext cx="8332238" cy="120032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bg-BG" dirty="0"/>
              <a:t>Parameter Tampering is the manipulation of parameters</a:t>
            </a:r>
          </a:p>
          <a:p>
            <a:r>
              <a:rPr lang="bg-BG" dirty="0"/>
              <a:t>exchanged between client and server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	</a:t>
            </a:r>
            <a:r>
              <a:rPr lang="bg-BG" dirty="0"/>
              <a:t>Altered query strings, request bodies, cookies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	</a:t>
            </a:r>
            <a:r>
              <a:rPr lang="bg-BG" dirty="0"/>
              <a:t>Skipped data validations, Injected additional parameters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5EA8F8-E1FD-4BB7-A762-B0058F977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500" y="5092060"/>
            <a:ext cx="4883117" cy="161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2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B9793-1370-4055-86BE-DF3AEA922A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390625"/>
            <a:ext cx="10961783" cy="768084"/>
          </a:xfrm>
        </p:spPr>
        <p:txBody>
          <a:bodyPr/>
          <a:lstStyle/>
          <a:p>
            <a:r>
              <a:rPr lang="en-US" dirty="0"/>
              <a:t>Cross-Site Request Forgery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91E63-DF9B-41E6-8ADC-4908C71796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7ED66-DE39-49EC-847D-B383E537F0B6}"/>
              </a:ext>
            </a:extLst>
          </p:cNvPr>
          <p:cNvSpPr txBox="1"/>
          <p:nvPr/>
        </p:nvSpPr>
        <p:spPr>
          <a:xfrm>
            <a:off x="4613664" y="1708266"/>
            <a:ext cx="2964669" cy="182624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0000" b="1" dirty="0">
                <a:solidFill>
                  <a:schemeClr val="bg2"/>
                </a:solidFill>
              </a:rPr>
              <a:t>CSRF</a:t>
            </a:r>
          </a:p>
        </p:txBody>
      </p:sp>
    </p:spTree>
    <p:extLst>
      <p:ext uri="{BB962C8B-B14F-4D97-AF65-F5344CB8AC3E}">
        <p14:creationId xmlns:p14="http://schemas.microsoft.com/office/powerpoint/2010/main" val="177761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8F5F4D-DAD5-49B7-B10F-CB8E9B3876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90" y="1196125"/>
            <a:ext cx="11970364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Cross-Site Request Forgery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bg1"/>
                </a:solidFill>
              </a:rPr>
              <a:t>CSRF</a:t>
            </a:r>
            <a:r>
              <a:rPr lang="en-US" sz="3000" dirty="0"/>
              <a:t> / </a:t>
            </a:r>
            <a:r>
              <a:rPr lang="en-US" sz="3000" b="1" dirty="0">
                <a:solidFill>
                  <a:schemeClr val="bg1"/>
                </a:solidFill>
              </a:rPr>
              <a:t>XSRF</a:t>
            </a:r>
            <a:r>
              <a:rPr lang="en-US" sz="3000" dirty="0"/>
              <a:t>) is a web security attack over </a:t>
            </a:r>
            <a:br>
              <a:rPr lang="en-US" sz="3000" dirty="0"/>
            </a:br>
            <a:r>
              <a:rPr lang="en-US" sz="3000" dirty="0"/>
              <a:t>the HTTP protocol</a:t>
            </a:r>
          </a:p>
          <a:p>
            <a:pPr lvl="1"/>
            <a:r>
              <a:rPr lang="en-US" sz="2800" dirty="0"/>
              <a:t>Allows </a:t>
            </a:r>
            <a:r>
              <a:rPr lang="en-US" sz="2800" b="1" dirty="0">
                <a:solidFill>
                  <a:schemeClr val="bg1"/>
                </a:solidFill>
              </a:rPr>
              <a:t>executing unauthorized commands </a:t>
            </a:r>
            <a:r>
              <a:rPr lang="en-US" sz="2800" dirty="0"/>
              <a:t>on behalf of some user</a:t>
            </a:r>
          </a:p>
          <a:p>
            <a:pPr lvl="2"/>
            <a:r>
              <a:rPr lang="en-US" sz="2600" dirty="0"/>
              <a:t>By using his cookies stored in the browser</a:t>
            </a:r>
          </a:p>
          <a:p>
            <a:pPr lvl="1"/>
            <a:r>
              <a:rPr lang="en-US" sz="2800" dirty="0"/>
              <a:t>The user has valid permissions to execute the requested command</a:t>
            </a:r>
          </a:p>
          <a:p>
            <a:pPr lvl="1"/>
            <a:r>
              <a:rPr lang="en-US" sz="2800" dirty="0"/>
              <a:t>The attacker uses these permissions maliciously, unbeknownst to the user</a:t>
            </a:r>
          </a:p>
          <a:p>
            <a:endParaRPr lang="en-US" sz="3000" dirty="0"/>
          </a:p>
          <a:p>
            <a:pPr lvl="1"/>
            <a:endParaRPr lang="en-US" sz="2800" dirty="0"/>
          </a:p>
          <a:p>
            <a:endParaRPr lang="en-US" sz="3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BB64A7-257B-4883-9619-C0EB21A58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9EBD86-F817-469D-AB85-D3E4996FF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44" y="4635592"/>
            <a:ext cx="9672712" cy="205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3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8451E5-B2A6-4E9B-9C5B-51982288AD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424484"/>
          </a:xfrm>
        </p:spPr>
        <p:txBody>
          <a:bodyPr>
            <a:normAutofit/>
          </a:bodyPr>
          <a:lstStyle/>
          <a:p>
            <a:r>
              <a:rPr lang="en-US" dirty="0"/>
              <a:t>What </a:t>
            </a:r>
            <a:r>
              <a:rPr lang="en-US" b="1" dirty="0">
                <a:solidFill>
                  <a:schemeClr val="bg1"/>
                </a:solidFill>
              </a:rPr>
              <a:t>Cross-Site Request Forgery </a:t>
            </a:r>
            <a:r>
              <a:rPr lang="en-US" dirty="0"/>
              <a:t>actually is: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user can even </a:t>
            </a:r>
            <a:r>
              <a:rPr lang="en-US" b="1" noProof="1">
                <a:solidFill>
                  <a:schemeClr val="bg1"/>
                </a:solidFill>
              </a:rPr>
              <a:t>misclick</a:t>
            </a:r>
            <a:r>
              <a:rPr lang="en-US" dirty="0"/>
              <a:t> the button accidentally</a:t>
            </a:r>
          </a:p>
          <a:p>
            <a:pPr lvl="1"/>
            <a:r>
              <a:rPr lang="en-US" dirty="0"/>
              <a:t>This will still trigger the attack</a:t>
            </a:r>
          </a:p>
          <a:p>
            <a:pPr lvl="1"/>
            <a:r>
              <a:rPr lang="en-US" dirty="0"/>
              <a:t>Security against such attacks is necessary</a:t>
            </a:r>
          </a:p>
          <a:p>
            <a:pPr lvl="2"/>
            <a:r>
              <a:rPr lang="en-US" dirty="0"/>
              <a:t>It protects both </a:t>
            </a:r>
            <a:r>
              <a:rPr lang="en-US" b="1" dirty="0">
                <a:solidFill>
                  <a:schemeClr val="bg1"/>
                </a:solidFill>
              </a:rPr>
              <a:t>your app </a:t>
            </a:r>
            <a:r>
              <a:rPr lang="en-US" dirty="0"/>
              <a:t>and </a:t>
            </a:r>
            <a:r>
              <a:rPr lang="en-US" b="1" dirty="0">
                <a:solidFill>
                  <a:schemeClr val="bg1"/>
                </a:solidFill>
              </a:rPr>
              <a:t>your clients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269B0F-801E-4F05-A411-B3AB9F75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Cross-Site Request Forgery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C1AE2-D2B4-4AFB-8AB5-38E4C05223D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FA0F3B5-9022-4D12-98FD-F773128EB11D}"/>
              </a:ext>
            </a:extLst>
          </p:cNvPr>
          <p:cNvSpPr>
            <a:spLocks noGrp="1"/>
          </p:cNvSpPr>
          <p:nvPr/>
        </p:nvSpPr>
        <p:spPr>
          <a:xfrm>
            <a:off x="771707" y="1878452"/>
            <a:ext cx="9137223" cy="20313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1">
                <a:solidFill>
                  <a:schemeClr val="tx1"/>
                </a:solidFill>
                <a:effectLst/>
              </a:rPr>
              <a:t>&lt;!-- SOME MULTI-COLOR USELESS CLICKBAIT CONTENT --&gt;</a:t>
            </a:r>
            <a:br>
              <a:rPr lang="en-US" sz="1800" noProof="1">
                <a:solidFill>
                  <a:schemeClr val="tx1"/>
                </a:solidFill>
                <a:effectLst/>
              </a:rPr>
            </a:br>
            <a:br>
              <a:rPr lang="en-US" sz="1800" noProof="1">
                <a:solidFill>
                  <a:schemeClr val="tx1"/>
                </a:solidFill>
                <a:effectLst/>
              </a:rPr>
            </a:br>
            <a:r>
              <a:rPr lang="en-US" sz="1800" noProof="1">
                <a:solidFill>
                  <a:schemeClr val="tx1"/>
                </a:solidFill>
                <a:effectLst/>
              </a:rPr>
              <a:t>&lt;form action="</a:t>
            </a:r>
            <a:r>
              <a:rPr lang="en-US" sz="1800" noProof="1">
                <a:solidFill>
                  <a:schemeClr val="bg1"/>
                </a:solidFill>
                <a:effectLst/>
              </a:rPr>
              <a:t>http://good-banking-site.com/api/account</a:t>
            </a:r>
            <a:r>
              <a:rPr lang="en-US" sz="1800" noProof="1">
                <a:solidFill>
                  <a:schemeClr val="tx1"/>
                </a:solidFill>
                <a:effectLst/>
              </a:rPr>
              <a:t>" method="post"&gt;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&lt;input type="</a:t>
            </a:r>
            <a:r>
              <a:rPr lang="en-US" sz="1800" noProof="1">
                <a:solidFill>
                  <a:schemeClr val="bg1"/>
                </a:solidFill>
                <a:effectLst/>
              </a:rPr>
              <a:t>hidden</a:t>
            </a:r>
            <a:r>
              <a:rPr lang="en-US" sz="1800" noProof="1">
                <a:solidFill>
                  <a:schemeClr val="tx1"/>
                </a:solidFill>
                <a:effectLst/>
              </a:rPr>
              <a:t>" name="</a:t>
            </a:r>
            <a:r>
              <a:rPr lang="en-US" sz="1800" noProof="1">
                <a:solidFill>
                  <a:schemeClr val="bg1"/>
                </a:solidFill>
                <a:effectLst/>
              </a:rPr>
              <a:t>Transaction</a:t>
            </a:r>
            <a:r>
              <a:rPr lang="en-US" sz="1800" noProof="1">
                <a:solidFill>
                  <a:schemeClr val="tx1"/>
                </a:solidFill>
                <a:effectLst/>
              </a:rPr>
              <a:t>" value="</a:t>
            </a:r>
            <a:r>
              <a:rPr lang="en-US" sz="1800" noProof="1">
                <a:solidFill>
                  <a:schemeClr val="bg1"/>
                </a:solidFill>
                <a:effectLst/>
              </a:rPr>
              <a:t>withdraw</a:t>
            </a:r>
            <a:r>
              <a:rPr lang="en-US" sz="1800" noProof="1">
                <a:solidFill>
                  <a:schemeClr val="tx1"/>
                </a:solidFill>
                <a:effectLst/>
              </a:rPr>
              <a:t>"&gt;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&lt;input type="</a:t>
            </a:r>
            <a:r>
              <a:rPr lang="en-US" sz="1800" noProof="1">
                <a:solidFill>
                  <a:schemeClr val="bg1"/>
                </a:solidFill>
                <a:effectLst/>
              </a:rPr>
              <a:t>hidden</a:t>
            </a:r>
            <a:r>
              <a:rPr lang="en-US" sz="1800" noProof="1">
                <a:solidFill>
                  <a:schemeClr val="tx1"/>
                </a:solidFill>
                <a:effectLst/>
              </a:rPr>
              <a:t>" name="</a:t>
            </a:r>
            <a:r>
              <a:rPr lang="en-US" sz="1800" noProof="1">
                <a:solidFill>
                  <a:schemeClr val="bg1"/>
                </a:solidFill>
                <a:effectLst/>
              </a:rPr>
              <a:t>Amount</a:t>
            </a:r>
            <a:r>
              <a:rPr lang="en-US" sz="1800" noProof="1">
                <a:solidFill>
                  <a:schemeClr val="tx1"/>
                </a:solidFill>
                <a:effectLst/>
              </a:rPr>
              <a:t>" value="</a:t>
            </a:r>
            <a:r>
              <a:rPr lang="en-US" sz="1800" noProof="1">
                <a:solidFill>
                  <a:schemeClr val="bg1"/>
                </a:solidFill>
                <a:effectLst/>
              </a:rPr>
              <a:t>1000000</a:t>
            </a:r>
            <a:r>
              <a:rPr lang="en-US" sz="1800" noProof="1">
                <a:solidFill>
                  <a:schemeClr val="tx1"/>
                </a:solidFill>
                <a:effectLst/>
              </a:rPr>
              <a:t>"&gt;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&lt;input type="submit" value="Click to collect your prize!"&gt;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&lt;/form&gt;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97F0B-6E4A-4EF0-9F09-529AF0965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836" y="3972122"/>
            <a:ext cx="3045398" cy="304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7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705ED3-993C-46EC-AB27-382772F5DB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485099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When you use the </a:t>
            </a:r>
            <a:r>
              <a:rPr lang="en-US" b="1" dirty="0">
                <a:solidFill>
                  <a:schemeClr val="bg1"/>
                </a:solidFill>
              </a:rPr>
              <a:t>&lt;form&gt; </a:t>
            </a:r>
            <a:r>
              <a:rPr lang="en-US" dirty="0"/>
              <a:t>tag helper in ASP.NET Core it will</a:t>
            </a:r>
            <a:br>
              <a:rPr lang="en-US" dirty="0"/>
            </a:br>
            <a:r>
              <a:rPr lang="en-US" dirty="0"/>
              <a:t>automatically add a special hidden field in the form, with random</a:t>
            </a:r>
            <a:br>
              <a:rPr lang="en-US" dirty="0"/>
            </a:br>
            <a:r>
              <a:rPr lang="en-US" dirty="0"/>
              <a:t>value called </a:t>
            </a:r>
            <a:r>
              <a:rPr lang="en-US" b="1" dirty="0">
                <a:solidFill>
                  <a:schemeClr val="bg1"/>
                </a:solidFill>
              </a:rPr>
              <a:t>anti-forgery token</a:t>
            </a:r>
          </a:p>
          <a:p>
            <a:r>
              <a:rPr lang="en-US" dirty="0"/>
              <a:t>Then you should require this token to be send</a:t>
            </a:r>
          </a:p>
          <a:p>
            <a:pPr lvl="1"/>
            <a:r>
              <a:rPr lang="en-US" dirty="0"/>
              <a:t>For a specific action</a:t>
            </a:r>
          </a:p>
          <a:p>
            <a:pPr marL="609219" lvl="1" indent="0">
              <a:lnSpc>
                <a:spcPct val="90000"/>
              </a:lnSpc>
              <a:buNone/>
            </a:pPr>
            <a:endParaRPr lang="en-US" dirty="0"/>
          </a:p>
          <a:p>
            <a:pPr lvl="1"/>
            <a:r>
              <a:rPr lang="en-US" dirty="0"/>
              <a:t>For all action in a given controller</a:t>
            </a:r>
          </a:p>
          <a:p>
            <a:pPr lvl="1">
              <a:lnSpc>
                <a:spcPct val="134000"/>
              </a:lnSpc>
            </a:pPr>
            <a:endParaRPr lang="en-US" dirty="0"/>
          </a:p>
          <a:p>
            <a:pPr lvl="1"/>
            <a:r>
              <a:rPr lang="en-US" dirty="0"/>
              <a:t>Globally for the whole application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42E498-A6E4-48DC-BC3F-837C8EDC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AutoValidateAntiforgeryToken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CF6DA-BA66-4F4F-96FD-BB48448626B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7C7E6F2A-5006-45F4-9F7E-5B5E80119278}"/>
              </a:ext>
            </a:extLst>
          </p:cNvPr>
          <p:cNvSpPr>
            <a:spLocks noGrp="1"/>
          </p:cNvSpPr>
          <p:nvPr/>
        </p:nvSpPr>
        <p:spPr>
          <a:xfrm>
            <a:off x="4581052" y="3176396"/>
            <a:ext cx="6265227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>
                <a:solidFill>
                  <a:schemeClr val="tx1"/>
                </a:solidFill>
                <a:effectLst/>
              </a:rPr>
              <a:t>[</a:t>
            </a:r>
            <a:r>
              <a:rPr lang="en-US" noProof="1">
                <a:solidFill>
                  <a:schemeClr val="bg1"/>
                </a:solidFill>
                <a:effectLst/>
              </a:rPr>
              <a:t>AutoValidateAntiforgeryToken</a:t>
            </a:r>
            <a:r>
              <a:rPr lang="en-US" noProof="1"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public IActionResult SendMoney(…) { … }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C7E6F2A-5006-45F4-9F7E-5B5E80119278}"/>
              </a:ext>
            </a:extLst>
          </p:cNvPr>
          <p:cNvSpPr>
            <a:spLocks noGrp="1"/>
          </p:cNvSpPr>
          <p:nvPr/>
        </p:nvSpPr>
        <p:spPr>
          <a:xfrm>
            <a:off x="698648" y="5843732"/>
            <a:ext cx="10794704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>
                <a:solidFill>
                  <a:schemeClr val="tx1"/>
                </a:solidFill>
                <a:effectLst/>
              </a:rPr>
              <a:t>services.AddMvc(options =&gt; 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    options.Filters.Add(new </a:t>
            </a:r>
            <a:r>
              <a:rPr lang="en-US" noProof="1">
                <a:solidFill>
                  <a:schemeClr val="bg1"/>
                </a:solidFill>
                <a:effectLst/>
              </a:rPr>
              <a:t>AutoValidateAntiforgeryTokenAttribute()</a:t>
            </a:r>
            <a:r>
              <a:rPr lang="en-US" noProof="1">
                <a:solidFill>
                  <a:schemeClr val="tx1"/>
                </a:solidFill>
                <a:effectLst/>
              </a:rPr>
              <a:t>));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0C4E5EA-47E2-47AC-A5ED-A184FF889806}"/>
              </a:ext>
            </a:extLst>
          </p:cNvPr>
          <p:cNvSpPr>
            <a:spLocks noGrp="1"/>
          </p:cNvSpPr>
          <p:nvPr/>
        </p:nvSpPr>
        <p:spPr>
          <a:xfrm>
            <a:off x="4581052" y="4616623"/>
            <a:ext cx="626522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>
                <a:solidFill>
                  <a:schemeClr val="tx1"/>
                </a:solidFill>
                <a:effectLst/>
              </a:rPr>
              <a:t>[</a:t>
            </a:r>
            <a:r>
              <a:rPr lang="en-US" noProof="1">
                <a:solidFill>
                  <a:schemeClr val="bg1"/>
                </a:solidFill>
                <a:effectLst/>
              </a:rPr>
              <a:t>AutoValidateAntiforgeryToken</a:t>
            </a:r>
            <a:r>
              <a:rPr lang="en-US" noProof="1">
                <a:solidFill>
                  <a:schemeClr val="tx1"/>
                </a:solidFill>
                <a:effectLst/>
              </a:rPr>
              <a:t>]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public class ManageController : Controller</a:t>
            </a:r>
          </a:p>
        </p:txBody>
      </p:sp>
    </p:spTree>
    <p:extLst>
      <p:ext uri="{BB962C8B-B14F-4D97-AF65-F5344CB8AC3E}">
        <p14:creationId xmlns:p14="http://schemas.microsoft.com/office/powerpoint/2010/main" val="84449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57FC8F-6FC9-4DEB-A4CF-462689F84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276325"/>
            <a:ext cx="10961783" cy="768084"/>
          </a:xfrm>
        </p:spPr>
        <p:txBody>
          <a:bodyPr/>
          <a:lstStyle/>
          <a:p>
            <a:r>
              <a:rPr lang="en-US" dirty="0"/>
              <a:t>ASP.NET Core Identity</a:t>
            </a:r>
          </a:p>
        </p:txBody>
      </p:sp>
      <p:pic>
        <p:nvPicPr>
          <p:cNvPr id="5" name="Graphic 4" descr="User">
            <a:extLst>
              <a:ext uri="{FF2B5EF4-FFF2-40B4-BE49-F238E27FC236}">
                <a16:creationId xmlns:a16="http://schemas.microsoft.com/office/drawing/2014/main" id="{9E427C89-B79E-4027-8CC5-5DAA5EAFC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964" y="1215105"/>
            <a:ext cx="2664070" cy="266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4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sz="quarter" idx="13"/>
          </p:nvPr>
        </p:nvSpPr>
        <p:spPr>
          <a:xfrm>
            <a:off x="196766" y="1274885"/>
            <a:ext cx="8723299" cy="5377842"/>
          </a:xfrm>
        </p:spPr>
        <p:txBody>
          <a:bodyPr>
            <a:normAutofit/>
          </a:bodyPr>
          <a:lstStyle/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400" dirty="0"/>
              <a:t>Security in ASP.NET Core</a:t>
            </a:r>
          </a:p>
          <a:p>
            <a:pPr marL="933139" lvl="1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/>
              <a:t>Common security problems</a:t>
            </a:r>
          </a:p>
          <a:p>
            <a:pPr marL="933139" lvl="1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/>
              <a:t>XSS</a:t>
            </a:r>
          </a:p>
          <a:p>
            <a:pPr marL="933139" lvl="1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200" dirty="0"/>
              <a:t>CSRF/XSRF</a:t>
            </a:r>
          </a:p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400" dirty="0"/>
              <a:t>ASP.NET Core Identity</a:t>
            </a:r>
          </a:p>
          <a:p>
            <a:pPr marL="933139" lvl="1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Extending &amp; Scaffolding</a:t>
            </a:r>
          </a:p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400" dirty="0"/>
              <a:t>Authentication Types</a:t>
            </a:r>
          </a:p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400" dirty="0"/>
              <a:t>Social Accounts</a:t>
            </a:r>
          </a:p>
          <a:p>
            <a:pPr marL="457200" indent="-457200">
              <a:lnSpc>
                <a:spcPts val="4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sz="3400" dirty="0"/>
              <a:t>JWT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>
          <a:xfrm>
            <a:off x="11763375" y="6524625"/>
            <a:ext cx="428625" cy="196850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4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4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735228-C36F-4216-8C97-B012BE629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vs. Authorization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3F68C-ECD9-480C-B684-85A5BFD78A3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00F5C2-34DB-4A09-AC04-8ED4A097F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73" y="1539551"/>
            <a:ext cx="10051956" cy="448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0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402" y="1196124"/>
            <a:ext cx="11818096" cy="5406011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ASP.NET Core Identity </a:t>
            </a:r>
            <a:r>
              <a:rPr lang="en-US" dirty="0"/>
              <a:t>system</a:t>
            </a:r>
          </a:p>
          <a:p>
            <a:pPr lvl="1"/>
            <a:r>
              <a:rPr lang="en-US" dirty="0"/>
              <a:t>Authentication and authorization system for ASP.NET Core </a:t>
            </a:r>
          </a:p>
          <a:p>
            <a:pPr lvl="1"/>
            <a:r>
              <a:rPr lang="en-US" dirty="0"/>
              <a:t>Supports ASP.NET MVC</a:t>
            </a:r>
            <a:r>
              <a:rPr lang="bg-BG" noProof="1"/>
              <a:t>, </a:t>
            </a:r>
            <a:r>
              <a:rPr lang="en-US" noProof="1"/>
              <a:t>Pages</a:t>
            </a:r>
            <a:r>
              <a:rPr lang="en-US" dirty="0"/>
              <a:t>, Web API (JWT), </a:t>
            </a:r>
            <a:r>
              <a:rPr lang="en-US" noProof="1"/>
              <a:t>SignalR</a:t>
            </a:r>
          </a:p>
          <a:p>
            <a:pPr lvl="1"/>
            <a:r>
              <a:rPr lang="en-US" dirty="0"/>
              <a:t>Handles </a:t>
            </a:r>
            <a:r>
              <a:rPr lang="en-US" b="1" dirty="0">
                <a:solidFill>
                  <a:schemeClr val="bg1"/>
                </a:solidFill>
              </a:rPr>
              <a:t>Users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User Profiles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Login</a:t>
            </a:r>
            <a:r>
              <a:rPr lang="en-US" dirty="0"/>
              <a:t> / </a:t>
            </a:r>
            <a:r>
              <a:rPr lang="en-US" b="1" dirty="0">
                <a:solidFill>
                  <a:schemeClr val="bg1"/>
                </a:solidFill>
              </a:rPr>
              <a:t>Logout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Roles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Handles cookie consent and GDPR</a:t>
            </a:r>
          </a:p>
          <a:p>
            <a:pPr lvl="1"/>
            <a:r>
              <a:rPr lang="en-US" dirty="0"/>
              <a:t>Supports external login providers</a:t>
            </a:r>
          </a:p>
          <a:p>
            <a:pPr lvl="2"/>
            <a:r>
              <a:rPr lang="en-US" dirty="0"/>
              <a:t>Facebook, Google, Twitter, etc.</a:t>
            </a:r>
          </a:p>
          <a:p>
            <a:pPr lvl="1"/>
            <a:r>
              <a:rPr lang="en-US" dirty="0"/>
              <a:t>Supports database, Azure, Active Directory, Windows Users, etc.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Identity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6E0570-34B8-49C4-A2CF-881641E80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697" y="4006382"/>
            <a:ext cx="4710616" cy="177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0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sz="3000" dirty="0"/>
              <a:t>Typically, the </a:t>
            </a:r>
            <a:r>
              <a:rPr lang="en-US" sz="3000" b="1" dirty="0">
                <a:solidFill>
                  <a:schemeClr val="bg1"/>
                </a:solidFill>
              </a:rPr>
              <a:t>ASP.NET Core </a:t>
            </a:r>
            <a:r>
              <a:rPr lang="en-US" sz="3000" dirty="0"/>
              <a:t>identity data is stored in relational database</a:t>
            </a:r>
          </a:p>
          <a:p>
            <a:pPr lvl="1"/>
            <a:r>
              <a:rPr lang="en-US" sz="2800" dirty="0"/>
              <a:t>Data is persisted using </a:t>
            </a:r>
            <a:r>
              <a:rPr lang="en-US" sz="2800" b="1" dirty="0">
                <a:solidFill>
                  <a:schemeClr val="bg1"/>
                </a:solidFill>
              </a:rPr>
              <a:t>Entity Framework Core</a:t>
            </a:r>
          </a:p>
          <a:p>
            <a:pPr lvl="1"/>
            <a:r>
              <a:rPr lang="en-US" sz="2800" dirty="0"/>
              <a:t>You have some control over the internal database schema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Identity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12" y="2980593"/>
            <a:ext cx="10694975" cy="357102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6491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Setup </a:t>
            </a:r>
            <a:r>
              <a:rPr lang="en-US" b="1" dirty="0">
                <a:solidFill>
                  <a:schemeClr val="bg1"/>
                </a:solidFill>
              </a:rPr>
              <a:t>ASP.NET Identity</a:t>
            </a:r>
            <a:endParaRPr lang="en-US" dirty="0"/>
          </a:p>
          <a:p>
            <a:pPr lvl="1"/>
            <a:r>
              <a:rPr lang="en-US" dirty="0"/>
              <a:t>Using the ASP.NET </a:t>
            </a:r>
            <a:r>
              <a:rPr lang="en-US" b="1" dirty="0">
                <a:solidFill>
                  <a:schemeClr val="bg1"/>
                </a:solidFill>
              </a:rPr>
              <a:t>project templates </a:t>
            </a:r>
            <a:r>
              <a:rPr lang="en-US" dirty="0"/>
              <a:t>from Visual Studio</a:t>
            </a:r>
          </a:p>
          <a:p>
            <a:pPr lvl="2"/>
            <a:r>
              <a:rPr lang="en-US" dirty="0"/>
              <a:t>And then customize it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By hand</a:t>
            </a:r>
            <a:endParaRPr lang="en-US" dirty="0"/>
          </a:p>
          <a:p>
            <a:pPr lvl="2">
              <a:buClr>
                <a:srgbClr val="234465"/>
              </a:buClr>
            </a:pPr>
            <a:r>
              <a:rPr lang="en-US" dirty="0"/>
              <a:t>Install </a:t>
            </a:r>
            <a:r>
              <a:rPr lang="en-US" noProof="1"/>
              <a:t>NuGet</a:t>
            </a:r>
            <a:r>
              <a:rPr lang="en-US" dirty="0"/>
              <a:t> packages, manual configuration, create </a:t>
            </a:r>
            <a:br>
              <a:rPr lang="en-US" dirty="0"/>
            </a:br>
            <a:r>
              <a:rPr lang="en-US" dirty="0"/>
              <a:t>EF mappings (models), view models, controllers, views, etc.</a:t>
            </a:r>
          </a:p>
          <a:p>
            <a:r>
              <a:rPr lang="en-US" dirty="0"/>
              <a:t>Required </a:t>
            </a:r>
            <a:r>
              <a:rPr lang="en-US" noProof="1"/>
              <a:t>NuGet</a:t>
            </a:r>
            <a:r>
              <a:rPr lang="en-US" dirty="0"/>
              <a:t> package</a:t>
            </a:r>
          </a:p>
          <a:p>
            <a:pPr lvl="1"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Microsoft.AspNetCore.Identity.EntityFrameworkCore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ASP.NET Identity System Setup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67B80-D8D1-4E8C-A74B-82A95ECC2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736" y="2127011"/>
            <a:ext cx="2554778" cy="121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7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339636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ApplicationDbContext.cs</a:t>
            </a:r>
          </a:p>
          <a:p>
            <a:pPr lvl="1"/>
            <a:r>
              <a:rPr lang="en-US" dirty="0"/>
              <a:t>Holds the EF data context </a:t>
            </a:r>
            <a:endParaRPr lang="en-US" noProof="1"/>
          </a:p>
          <a:p>
            <a:pPr lvl="1"/>
            <a:r>
              <a:rPr lang="en-US" dirty="0"/>
              <a:t>Provides access to the application</a:t>
            </a:r>
            <a:r>
              <a:rPr lang="bg-BG" dirty="0"/>
              <a:t>'</a:t>
            </a:r>
            <a:r>
              <a:rPr lang="en-US" dirty="0"/>
              <a:t>s data using model objects</a:t>
            </a:r>
            <a:endParaRPr lang="en-US" noProof="1"/>
          </a:p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Startup.cs</a:t>
            </a:r>
          </a:p>
          <a:p>
            <a:pPr lvl="1"/>
            <a:r>
              <a:rPr lang="en-US" dirty="0"/>
              <a:t>Can configure cookie-based (or JWT) authentication</a:t>
            </a:r>
          </a:p>
          <a:p>
            <a:pPr lvl="1"/>
            <a:r>
              <a:rPr lang="en-US" dirty="0"/>
              <a:t>May enable external login (e.g. Facebook login)</a:t>
            </a:r>
            <a:endParaRPr lang="bg-BG" dirty="0"/>
          </a:p>
          <a:p>
            <a:pPr lvl="1"/>
            <a:r>
              <a:rPr lang="en-US" dirty="0"/>
              <a:t>Can change default identity settings</a:t>
            </a:r>
          </a:p>
          <a:p>
            <a:pPr lvl="1"/>
            <a:r>
              <a:rPr lang="en-US" dirty="0"/>
              <a:t>Can enable </a:t>
            </a:r>
            <a:r>
              <a:rPr lang="en-US" dirty="0" err="1"/>
              <a:t>RoleManager</a:t>
            </a:r>
            <a:r>
              <a:rPr lang="en-US" dirty="0"/>
              <a:t> with 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AddRoles</a:t>
            </a:r>
            <a:r>
              <a:rPr lang="en-US" dirty="0">
                <a:solidFill>
                  <a:schemeClr val="bg1"/>
                </a:solidFill>
              </a:rPr>
              <a:t>&lt;</a:t>
            </a:r>
            <a:r>
              <a:rPr lang="en-US" dirty="0" err="1">
                <a:solidFill>
                  <a:schemeClr val="bg1"/>
                </a:solidFill>
              </a:rPr>
              <a:t>IdentityRole</a:t>
            </a:r>
            <a:r>
              <a:rPr lang="en-US" dirty="0">
                <a:solidFill>
                  <a:schemeClr val="bg1"/>
                </a:solidFill>
              </a:rPr>
              <a:t>&gt;()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ASP.NET Core Project Template Authentication</a:t>
            </a:r>
            <a:r>
              <a:rPr lang="bg-BG" sz="3500" dirty="0"/>
              <a:t> </a:t>
            </a:r>
            <a:endParaRPr lang="en-US" sz="35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6" name="Picture 2" descr="C:\Users\Roy Jones Jr\Desktop\database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15240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Roy Jones Jr\Desktop\Images\Apps-preferences-desktop-user-password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1369" y="3877112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09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Password settings </a:t>
            </a:r>
            <a:r>
              <a:rPr lang="en-US" dirty="0"/>
              <a:t>– can be defined in </a:t>
            </a:r>
            <a:r>
              <a:rPr lang="en-US" b="1" noProof="1">
                <a:solidFill>
                  <a:schemeClr val="bg1"/>
                </a:solidFill>
              </a:rPr>
              <a:t>Startup.cs</a:t>
            </a:r>
          </a:p>
          <a:p>
            <a:endParaRPr lang="en-US" noProof="1"/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ASP.NET Core Project Template Authentication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20200" y="4250049"/>
            <a:ext cx="2494800" cy="1053606"/>
            <a:chOff x="8228012" y="4769963"/>
            <a:chExt cx="3320313" cy="1402237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053269" y="4769963"/>
              <a:ext cx="1495056" cy="1402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C:\Users\Roy Jones Jr\Desktop\I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8012" y="4769963"/>
              <a:ext cx="1498599" cy="1402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 Placeholder 5"/>
          <p:cNvSpPr txBox="1">
            <a:spLocks/>
          </p:cNvSpPr>
          <p:nvPr/>
        </p:nvSpPr>
        <p:spPr>
          <a:xfrm>
            <a:off x="503235" y="1870842"/>
            <a:ext cx="11277602" cy="391142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000" dirty="0">
                <a:solidFill>
                  <a:schemeClr val="tx1"/>
                </a:solidFill>
                <a:effectLst/>
              </a:rPr>
              <a:t>public void </a:t>
            </a:r>
            <a:r>
              <a:rPr lang="en-US" sz="2000" dirty="0">
                <a:solidFill>
                  <a:schemeClr val="bg1"/>
                </a:solidFill>
                <a:effectLst/>
              </a:rPr>
              <a:t>ConfigureServices</a:t>
            </a:r>
            <a:r>
              <a:rPr lang="en-US" sz="2000" dirty="0">
                <a:solidFill>
                  <a:schemeClr val="tx1"/>
                </a:solidFill>
                <a:effectLst/>
              </a:rPr>
              <a:t>(</a:t>
            </a:r>
            <a:r>
              <a:rPr lang="en-US" sz="2000" dirty="0">
                <a:solidFill>
                  <a:schemeClr val="bg1"/>
                </a:solidFill>
                <a:effectLst/>
              </a:rPr>
              <a:t>IServiceCollection</a:t>
            </a:r>
            <a:r>
              <a:rPr lang="en-US" sz="2000" dirty="0">
                <a:solidFill>
                  <a:schemeClr val="tx1"/>
                </a:solidFill>
                <a:effectLst/>
              </a:rPr>
              <a:t> services)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{</a:t>
            </a:r>
            <a:br>
              <a:rPr lang="en-US" sz="2000" dirty="0">
                <a:solidFill>
                  <a:schemeClr val="tx1"/>
                </a:solidFill>
                <a:effectLst/>
              </a:rPr>
            </a:br>
            <a:r>
              <a:rPr lang="en-US" sz="2000" dirty="0">
                <a:solidFill>
                  <a:schemeClr val="tx1"/>
                </a:solidFill>
                <a:effectLst/>
              </a:rPr>
              <a:t>  ...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  services.</a:t>
            </a:r>
            <a:r>
              <a:rPr lang="en-US" sz="2000" dirty="0">
                <a:solidFill>
                  <a:schemeClr val="bg1"/>
                </a:solidFill>
                <a:effectLst/>
              </a:rPr>
              <a:t>AddDefaultIdentity</a:t>
            </a:r>
            <a:r>
              <a:rPr lang="en-US" sz="2000" dirty="0">
                <a:solidFill>
                  <a:schemeClr val="tx1"/>
                </a:solidFill>
                <a:effectLst/>
              </a:rPr>
              <a:t>&lt;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IdentityUser</a:t>
            </a:r>
            <a:r>
              <a:rPr lang="en-US" sz="2000" dirty="0">
                <a:solidFill>
                  <a:schemeClr val="tx1"/>
                </a:solidFill>
                <a:effectLst/>
              </a:rPr>
              <a:t>&gt;(options =&gt;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      { 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          </a:t>
            </a:r>
            <a:r>
              <a:rPr lang="en-US" sz="2000" dirty="0">
                <a:solidFill>
                  <a:schemeClr val="bg1"/>
                </a:solidFill>
                <a:effectLst/>
              </a:rPr>
              <a:t>// Password, lockout, emails, etc.</a:t>
            </a:r>
          </a:p>
          <a:p>
            <a:r>
              <a:rPr lang="en-US" sz="2000" dirty="0">
                <a:solidFill>
                  <a:schemeClr val="bg1"/>
                </a:solidFill>
                <a:effectLst/>
              </a:rPr>
              <a:t>          </a:t>
            </a:r>
            <a:r>
              <a:rPr lang="en-US" sz="2000" dirty="0" err="1">
                <a:solidFill>
                  <a:schemeClr val="tx1"/>
                </a:solidFill>
                <a:effectLst/>
              </a:rPr>
              <a:t>options.Password.RequireNonAlphanumeric</a:t>
            </a:r>
            <a:r>
              <a:rPr lang="en-US" sz="2000" dirty="0">
                <a:solidFill>
                  <a:schemeClr val="tx1"/>
                </a:solidFill>
                <a:effectLst/>
              </a:rPr>
              <a:t> = false;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      })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    .</a:t>
            </a:r>
            <a:r>
              <a:rPr lang="en-US" sz="2000" dirty="0" err="1">
                <a:solidFill>
                  <a:schemeClr val="tx1"/>
                </a:solidFill>
                <a:effectLst/>
              </a:rPr>
              <a:t>AddDefaultUI</a:t>
            </a:r>
            <a:r>
              <a:rPr lang="en-US" sz="2000" dirty="0">
                <a:solidFill>
                  <a:schemeClr val="tx1"/>
                </a:solidFill>
                <a:effectLst/>
              </a:rPr>
              <a:t>(UIFramework.Bootstrap4)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    .</a:t>
            </a:r>
            <a:r>
              <a:rPr lang="en-US" sz="2000" dirty="0" err="1">
                <a:solidFill>
                  <a:schemeClr val="tx1"/>
                </a:solidFill>
                <a:effectLst/>
              </a:rPr>
              <a:t>AddRoles</a:t>
            </a:r>
            <a:r>
              <a:rPr lang="en-US" sz="2000" dirty="0">
                <a:solidFill>
                  <a:schemeClr val="tx1"/>
                </a:solidFill>
                <a:effectLst/>
              </a:rPr>
              <a:t>&lt;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IdentityRole</a:t>
            </a:r>
            <a:r>
              <a:rPr lang="en-US" sz="2000" dirty="0">
                <a:solidFill>
                  <a:schemeClr val="tx1"/>
                </a:solidFill>
                <a:effectLst/>
              </a:rPr>
              <a:t>&gt;()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    .</a:t>
            </a:r>
            <a:r>
              <a:rPr lang="en-US" sz="2000" dirty="0" err="1">
                <a:solidFill>
                  <a:schemeClr val="tx1"/>
                </a:solidFill>
                <a:effectLst/>
              </a:rPr>
              <a:t>AddEntityFrameworkStores</a:t>
            </a:r>
            <a:r>
              <a:rPr lang="en-US" sz="2000" dirty="0">
                <a:solidFill>
                  <a:schemeClr val="tx1"/>
                </a:solidFill>
                <a:effectLst/>
              </a:rPr>
              <a:t>&lt;</a:t>
            </a:r>
            <a:r>
              <a:rPr lang="en-US" sz="2000" dirty="0" err="1">
                <a:solidFill>
                  <a:schemeClr val="bg1"/>
                </a:solidFill>
                <a:effectLst/>
              </a:rPr>
              <a:t>ApplicationDbContext</a:t>
            </a:r>
            <a:r>
              <a:rPr lang="en-US" sz="2000" dirty="0">
                <a:solidFill>
                  <a:schemeClr val="tx1"/>
                </a:solidFill>
                <a:effectLst/>
              </a:rPr>
              <a:t>&gt;()</a:t>
            </a:r>
          </a:p>
          <a:p>
            <a:r>
              <a:rPr lang="en-US" sz="2000" dirty="0"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237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Registration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914400" y="1314742"/>
            <a:ext cx="10363200" cy="493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>
                <a:solidFill>
                  <a:schemeClr val="tx1"/>
                </a:solidFill>
                <a:effectLst/>
              </a:rPr>
              <a:t>var newUser = new ApplicationUser()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    UserName = "maria",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    Email = "mm@gmail.com",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    PhoneNumber = "+359 2 981 981"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};</a:t>
            </a:r>
          </a:p>
          <a:p>
            <a:endParaRPr lang="en-US" noProof="1">
              <a:solidFill>
                <a:schemeClr val="tx1"/>
              </a:solidFill>
              <a:effectLst/>
            </a:endParaRPr>
          </a:p>
          <a:p>
            <a:r>
              <a:rPr lang="en-US" noProof="1">
                <a:solidFill>
                  <a:schemeClr val="tx1"/>
                </a:solidFill>
                <a:effectLst/>
              </a:rPr>
              <a:t>var result = </a:t>
            </a:r>
            <a:r>
              <a:rPr lang="en-US" noProof="1">
                <a:solidFill>
                  <a:schemeClr val="bg1"/>
                </a:solidFill>
                <a:effectLst/>
              </a:rPr>
              <a:t>await userManager.CreateAsync</a:t>
            </a:r>
            <a:r>
              <a:rPr lang="en-US" noProof="1">
                <a:solidFill>
                  <a:schemeClr val="tx1"/>
                </a:solidFill>
                <a:effectLst/>
              </a:rPr>
              <a:t>(newUser, "S0m3@Pa$$");</a:t>
            </a:r>
          </a:p>
          <a:p>
            <a:endParaRPr lang="en-US" noProof="1">
              <a:solidFill>
                <a:schemeClr val="tx1"/>
              </a:solidFill>
              <a:effectLst/>
            </a:endParaRPr>
          </a:p>
          <a:p>
            <a:r>
              <a:rPr lang="en-US" noProof="1">
                <a:solidFill>
                  <a:schemeClr val="tx1"/>
                </a:solidFill>
                <a:effectLst/>
              </a:rPr>
              <a:t>if (result.Succeeded)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    // User registered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else</a:t>
            </a:r>
          </a:p>
          <a:p>
            <a:r>
              <a:rPr lang="en-US" noProof="1">
                <a:solidFill>
                  <a:schemeClr val="tx1"/>
                </a:solidFill>
                <a:effectLst/>
              </a:rPr>
              <a:t>    // </a:t>
            </a:r>
            <a:r>
              <a:rPr lang="en-US" noProof="1">
                <a:solidFill>
                  <a:schemeClr val="bg1"/>
                </a:solidFill>
                <a:effectLst/>
              </a:rPr>
              <a:t>result.Errors </a:t>
            </a:r>
            <a:r>
              <a:rPr lang="en-US" noProof="1">
                <a:solidFill>
                  <a:schemeClr val="tx1"/>
                </a:solidFill>
                <a:effectLst/>
              </a:rPr>
              <a:t>holds the error messages</a:t>
            </a:r>
          </a:p>
        </p:txBody>
      </p:sp>
    </p:spTree>
    <p:extLst>
      <p:ext uri="{BB962C8B-B14F-4D97-AF65-F5344CB8AC3E}">
        <p14:creationId xmlns:p14="http://schemas.microsoft.com/office/powerpoint/2010/main" val="243469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570355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Login</a:t>
            </a: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endParaRPr lang="en-US" b="1" noProof="1">
              <a:solidFill>
                <a:schemeClr val="tx2">
                  <a:lumMod val="75000"/>
                </a:schemeClr>
              </a:solidFill>
              <a:latin typeface="+mj-lt"/>
            </a:endParaRPr>
          </a:p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  <a:latin typeface="+mj-lt"/>
              </a:rPr>
              <a:t>Logout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Login / Logout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914400" y="1857828"/>
            <a:ext cx="10363200" cy="34440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>
                <a:effectLst/>
              </a:rPr>
              <a:t>bool rememberMe = true;</a:t>
            </a:r>
          </a:p>
          <a:p>
            <a:r>
              <a:rPr lang="en-US" noProof="1">
                <a:effectLst/>
              </a:rPr>
              <a:t>bool shouldLockout = false;</a:t>
            </a:r>
          </a:p>
          <a:p>
            <a:r>
              <a:rPr lang="en-US" noProof="1">
                <a:effectLst/>
              </a:rPr>
              <a:t>var signInStatus = </a:t>
            </a:r>
            <a:r>
              <a:rPr lang="en-US" noProof="1">
                <a:solidFill>
                  <a:schemeClr val="bg1"/>
                </a:solidFill>
                <a:effectLst/>
              </a:rPr>
              <a:t>await signInManager.PasswordSignInAsync</a:t>
            </a:r>
            <a:r>
              <a:rPr lang="en-US" noProof="1">
                <a:effectLst/>
              </a:rPr>
              <a:t>(</a:t>
            </a:r>
          </a:p>
          <a:p>
            <a:r>
              <a:rPr lang="en-US" noProof="1">
                <a:effectLst/>
              </a:rPr>
              <a:t>    "maria", "S0m3@Pa$$", rememberMe, shouldLockout);</a:t>
            </a:r>
          </a:p>
          <a:p>
            <a:endParaRPr lang="en-US" noProof="1">
              <a:effectLst/>
            </a:endParaRPr>
          </a:p>
          <a:p>
            <a:r>
              <a:rPr lang="en-US" noProof="1">
                <a:effectLst/>
              </a:rPr>
              <a:t>if (signInStatus.Succeeded)</a:t>
            </a:r>
          </a:p>
          <a:p>
            <a:r>
              <a:rPr lang="en-US" noProof="1">
                <a:effectLst/>
              </a:rPr>
              <a:t>    // Sucessfull login</a:t>
            </a:r>
          </a:p>
          <a:p>
            <a:r>
              <a:rPr lang="en-US" noProof="1">
                <a:effectLst/>
              </a:rPr>
              <a:t>else</a:t>
            </a:r>
          </a:p>
          <a:p>
            <a:r>
              <a:rPr lang="en-US" noProof="1">
                <a:effectLst/>
              </a:rPr>
              <a:t>    // Login failed</a:t>
            </a:r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914400" y="6019801"/>
            <a:ext cx="10363200" cy="44416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>
                <a:effectLst/>
              </a:rPr>
              <a:t>await signInManager.</a:t>
            </a:r>
            <a:r>
              <a:rPr lang="en-US" noProof="1">
                <a:solidFill>
                  <a:schemeClr val="bg1"/>
                </a:solidFill>
                <a:effectLst/>
              </a:rPr>
              <a:t>SignOutAsync</a:t>
            </a:r>
            <a:r>
              <a:rPr lang="en-US" noProof="1">
                <a:effectLst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89244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/>
          </a:bodyPr>
          <a:lstStyle/>
          <a:p>
            <a:r>
              <a:rPr lang="en-US" sz="3000" dirty="0"/>
              <a:t>Use the [</a:t>
            </a:r>
            <a:r>
              <a:rPr lang="en-US" sz="3000" b="1" dirty="0">
                <a:solidFill>
                  <a:schemeClr val="bg1"/>
                </a:solidFill>
              </a:rPr>
              <a:t>Authorize</a:t>
            </a:r>
            <a:r>
              <a:rPr lang="en-US" sz="3000" dirty="0"/>
              <a:t>] and </a:t>
            </a:r>
            <a:r>
              <a:rPr lang="en-US" sz="3000" noProof="1"/>
              <a:t>[</a:t>
            </a:r>
            <a:r>
              <a:rPr lang="en-US" sz="3000" b="1" noProof="1">
                <a:solidFill>
                  <a:schemeClr val="bg1"/>
                </a:solidFill>
              </a:rPr>
              <a:t>AllowAnonymous</a:t>
            </a:r>
            <a:r>
              <a:rPr lang="en-US" sz="3000" noProof="1"/>
              <a:t>]</a:t>
            </a:r>
            <a:r>
              <a:rPr lang="en-US" sz="3000" dirty="0"/>
              <a:t> attributes to configure </a:t>
            </a:r>
            <a:br>
              <a:rPr lang="en-US" sz="3000" dirty="0"/>
            </a:br>
            <a:r>
              <a:rPr lang="en-US" sz="3000" b="1" dirty="0">
                <a:solidFill>
                  <a:schemeClr val="bg1"/>
                </a:solidFill>
              </a:rPr>
              <a:t>Authorized</a:t>
            </a:r>
            <a:r>
              <a:rPr lang="en-US" sz="3000" dirty="0"/>
              <a:t> / </a:t>
            </a:r>
            <a:r>
              <a:rPr lang="en-US" sz="3000" b="1" dirty="0">
                <a:solidFill>
                  <a:schemeClr val="bg1"/>
                </a:solidFill>
              </a:rPr>
              <a:t>Anonymous</a:t>
            </a:r>
            <a:r>
              <a:rPr lang="en-US" sz="3000" dirty="0"/>
              <a:t> </a:t>
            </a:r>
            <a:r>
              <a:rPr lang="en-US" sz="3000" b="1" dirty="0">
                <a:solidFill>
                  <a:schemeClr val="bg1"/>
                </a:solidFill>
              </a:rPr>
              <a:t>access</a:t>
            </a:r>
            <a:r>
              <a:rPr lang="en-US" sz="3000" dirty="0"/>
              <a:t> for </a:t>
            </a:r>
            <a:r>
              <a:rPr lang="en-US" sz="3000" b="1" dirty="0">
                <a:solidFill>
                  <a:schemeClr val="bg1"/>
                </a:solidFill>
              </a:rPr>
              <a:t>Controller</a:t>
            </a:r>
            <a:r>
              <a:rPr lang="en-US" sz="3000" dirty="0"/>
              <a:t> / </a:t>
            </a:r>
            <a:r>
              <a:rPr lang="en-US" sz="3000" b="1" dirty="0">
                <a:solidFill>
                  <a:schemeClr val="bg1"/>
                </a:solidFill>
              </a:rPr>
              <a:t>Action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Authorization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838200" y="2362201"/>
            <a:ext cx="10515600" cy="418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[</a:t>
            </a:r>
            <a:r>
              <a:rPr lang="en-US" noProof="1">
                <a:solidFill>
                  <a:schemeClr val="bg1"/>
                </a:solidFill>
                <a:effectLst/>
              </a:rPr>
              <a:t>Authorize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]</a:t>
            </a:r>
          </a:p>
          <a:p>
            <a:r>
              <a:rPr lang="en-US" noProof="1">
                <a:effectLst/>
              </a:rPr>
              <a:t>public class AccountController : Controller</a:t>
            </a:r>
          </a:p>
          <a:p>
            <a:r>
              <a:rPr lang="en-US" noProof="1">
                <a:effectLst/>
              </a:rPr>
              <a:t>{</a:t>
            </a:r>
          </a:p>
          <a:p>
            <a:r>
              <a:rPr lang="en-US" noProof="1">
                <a:effectLst/>
              </a:rPr>
              <a:t>  // GET: /Account/Login (</a:t>
            </a:r>
            <a:r>
              <a:rPr lang="en-US" noProof="1">
                <a:solidFill>
                  <a:schemeClr val="bg1"/>
                </a:solidFill>
                <a:effectLst/>
              </a:rPr>
              <a:t>anonymous</a:t>
            </a:r>
            <a:r>
              <a:rPr lang="en-US" noProof="1">
                <a:effectLst/>
              </a:rPr>
              <a:t>)</a:t>
            </a:r>
          </a:p>
          <a:p>
            <a:r>
              <a:rPr lang="en-US" noProof="1">
                <a:effectLst/>
              </a:rPr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[</a:t>
            </a:r>
            <a:r>
              <a:rPr lang="en-US" noProof="1">
                <a:solidFill>
                  <a:schemeClr val="bg1"/>
                </a:solidFill>
                <a:effectLst/>
              </a:rPr>
              <a:t>AllowAnonymous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]</a:t>
            </a:r>
          </a:p>
          <a:p>
            <a:r>
              <a:rPr lang="en-US" noProof="1">
                <a:effectLst/>
              </a:rPr>
              <a:t>  public async Task&lt;IActionResult&gt; Login(string returnUrl) { … }</a:t>
            </a:r>
          </a:p>
          <a:p>
            <a:r>
              <a:rPr lang="en-US" noProof="1">
                <a:effectLst/>
              </a:rPr>
              <a:t>  </a:t>
            </a:r>
          </a:p>
          <a:p>
            <a:r>
              <a:rPr lang="en-US" noProof="1">
                <a:effectLst/>
              </a:rPr>
              <a:t>  // POST: /Account/LogOff (</a:t>
            </a:r>
            <a:r>
              <a:rPr lang="en-US" noProof="1">
                <a:solidFill>
                  <a:schemeClr val="bg1"/>
                </a:solidFill>
                <a:effectLst/>
              </a:rPr>
              <a:t>for logged-in users only</a:t>
            </a:r>
            <a:r>
              <a:rPr lang="en-US" noProof="1">
                <a:effectLst/>
              </a:rPr>
              <a:t>)</a:t>
            </a:r>
          </a:p>
          <a:p>
            <a:r>
              <a:rPr lang="en-US" noProof="1">
                <a:effectLst/>
              </a:rPr>
              <a:t>  [HttpPost]</a:t>
            </a:r>
          </a:p>
          <a:p>
            <a:r>
              <a:rPr lang="en-US" noProof="1">
                <a:effectLst/>
              </a:rPr>
              <a:t>  public async Task&lt;IActionResult&gt; Logout() { … }</a:t>
            </a:r>
          </a:p>
          <a:p>
            <a:r>
              <a:rPr lang="en-US" noProof="1"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029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 the Currently Logged-In User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40655" y="1290446"/>
            <a:ext cx="8240637" cy="2513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1800" noProof="1">
                <a:effectLst/>
              </a:rPr>
              <a:t>// GET: /Account/Roles (for logged-in users only)</a:t>
            </a:r>
          </a:p>
          <a:p>
            <a:r>
              <a:rPr lang="en-US" sz="1800" noProof="1">
                <a:solidFill>
                  <a:schemeClr val="tx2">
                    <a:lumMod val="75000"/>
                  </a:schemeClr>
                </a:solidFill>
                <a:effectLst/>
              </a:rPr>
              <a:t>[</a:t>
            </a:r>
            <a:r>
              <a:rPr lang="en-US" sz="1800" noProof="1">
                <a:solidFill>
                  <a:schemeClr val="bg1"/>
                </a:solidFill>
                <a:effectLst/>
              </a:rPr>
              <a:t>Authorize</a:t>
            </a:r>
            <a:r>
              <a:rPr lang="en-US" sz="1800" noProof="1">
                <a:solidFill>
                  <a:schemeClr val="tx2">
                    <a:lumMod val="75000"/>
                  </a:schemeClr>
                </a:solidFill>
                <a:effectLst/>
              </a:rPr>
              <a:t>]</a:t>
            </a:r>
          </a:p>
          <a:p>
            <a:r>
              <a:rPr lang="en-US" sz="1800" noProof="1">
                <a:effectLst/>
              </a:rPr>
              <a:t>public ActionResult Roles()</a:t>
            </a:r>
          </a:p>
          <a:p>
            <a:r>
              <a:rPr lang="en-US" sz="1800" noProof="1">
                <a:effectLst/>
              </a:rPr>
              <a:t>{</a:t>
            </a:r>
          </a:p>
          <a:p>
            <a:r>
              <a:rPr lang="en-US" sz="1800" noProof="1">
                <a:effectLst/>
              </a:rPr>
              <a:t>    var </a:t>
            </a:r>
            <a:r>
              <a:rPr lang="en-US" sz="1800" noProof="1">
                <a:solidFill>
                  <a:schemeClr val="bg1"/>
                </a:solidFill>
                <a:effectLst/>
              </a:rPr>
              <a:t>currentUser</a:t>
            </a:r>
            <a:r>
              <a:rPr lang="en-US" sz="1800" noProof="1">
                <a:effectLst/>
              </a:rPr>
              <a:t> = await </a:t>
            </a:r>
            <a:r>
              <a:rPr lang="en-US" sz="1800" noProof="1">
                <a:solidFill>
                  <a:schemeClr val="bg1"/>
                </a:solidFill>
                <a:effectLst/>
              </a:rPr>
              <a:t>userManager.GetUserAsync</a:t>
            </a:r>
            <a:r>
              <a:rPr lang="en-US" sz="1800" noProof="1">
                <a:effectLst/>
              </a:rPr>
              <a:t>(</a:t>
            </a:r>
            <a:r>
              <a:rPr lang="en-US" sz="1800" noProof="1">
                <a:solidFill>
                  <a:schemeClr val="bg1"/>
                </a:solidFill>
                <a:effectLst/>
              </a:rPr>
              <a:t>this</a:t>
            </a:r>
            <a:r>
              <a:rPr lang="en-US" sz="1800" noProof="1">
                <a:effectLst/>
              </a:rPr>
              <a:t>.</a:t>
            </a:r>
            <a:r>
              <a:rPr lang="en-US" sz="1800" noProof="1">
                <a:solidFill>
                  <a:schemeClr val="bg1"/>
                </a:solidFill>
                <a:effectLst/>
              </a:rPr>
              <a:t>User</a:t>
            </a:r>
            <a:r>
              <a:rPr lang="en-US" sz="1800" noProof="1">
                <a:effectLst/>
              </a:rPr>
              <a:t>);</a:t>
            </a:r>
          </a:p>
          <a:p>
            <a:r>
              <a:rPr lang="en-US" sz="1800" noProof="1">
                <a:effectLst/>
              </a:rPr>
              <a:t>    var </a:t>
            </a:r>
            <a:r>
              <a:rPr lang="en-US" sz="1800" noProof="1">
                <a:solidFill>
                  <a:schemeClr val="bg1"/>
                </a:solidFill>
                <a:effectLst/>
              </a:rPr>
              <a:t>roles</a:t>
            </a:r>
            <a:r>
              <a:rPr lang="en-US" sz="1800" noProof="1">
                <a:effectLst/>
              </a:rPr>
              <a:t> = await </a:t>
            </a:r>
            <a:r>
              <a:rPr lang="en-US" sz="1800" noProof="1">
                <a:solidFill>
                  <a:schemeClr val="bg1"/>
                </a:solidFill>
                <a:effectLst/>
              </a:rPr>
              <a:t>userManager.GetRolesAsync</a:t>
            </a:r>
            <a:r>
              <a:rPr lang="en-US" sz="1800" noProof="1">
                <a:effectLst/>
              </a:rPr>
              <a:t>(</a:t>
            </a:r>
            <a:r>
              <a:rPr lang="en-US" sz="1800" noProof="1">
                <a:solidFill>
                  <a:schemeClr val="bg1"/>
                </a:solidFill>
                <a:effectLst/>
              </a:rPr>
              <a:t>currentUser</a:t>
            </a:r>
            <a:r>
              <a:rPr lang="en-US" sz="1800" noProof="1">
                <a:effectLst/>
              </a:rPr>
              <a:t>);</a:t>
            </a:r>
          </a:p>
          <a:p>
            <a:r>
              <a:rPr lang="en-US" sz="1800" noProof="1">
                <a:effectLst/>
              </a:rPr>
              <a:t>    ...</a:t>
            </a:r>
          </a:p>
          <a:p>
            <a:r>
              <a:rPr lang="en-US" sz="1800" noProof="1">
                <a:effectLst/>
              </a:rPr>
              <a:t>}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FFD27A-5549-4326-ADE0-E1BBAA7F7219}"/>
              </a:ext>
            </a:extLst>
          </p:cNvPr>
          <p:cNvSpPr txBox="1">
            <a:spLocks/>
          </p:cNvSpPr>
          <p:nvPr/>
        </p:nvSpPr>
        <p:spPr>
          <a:xfrm>
            <a:off x="2435469" y="4038494"/>
            <a:ext cx="9130944" cy="25131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1800" noProof="1">
                <a:effectLst/>
              </a:rPr>
              <a:t>// GET: /Account/Data (for logged-in users only)</a:t>
            </a:r>
          </a:p>
          <a:p>
            <a:r>
              <a:rPr lang="en-US" sz="1800" noProof="1">
                <a:solidFill>
                  <a:schemeClr val="tx2">
                    <a:lumMod val="75000"/>
                  </a:schemeClr>
                </a:solidFill>
                <a:effectLst/>
              </a:rPr>
              <a:t>[</a:t>
            </a:r>
            <a:r>
              <a:rPr lang="en-US" sz="1800" noProof="1">
                <a:solidFill>
                  <a:schemeClr val="bg1"/>
                </a:solidFill>
                <a:effectLst/>
              </a:rPr>
              <a:t>Authorize</a:t>
            </a:r>
            <a:r>
              <a:rPr lang="en-US" sz="1800" noProof="1">
                <a:solidFill>
                  <a:schemeClr val="tx2">
                    <a:lumMod val="75000"/>
                  </a:schemeClr>
                </a:solidFill>
                <a:effectLst/>
              </a:rPr>
              <a:t>]</a:t>
            </a:r>
          </a:p>
          <a:p>
            <a:r>
              <a:rPr lang="en-US" sz="1800" noProof="1">
                <a:effectLst/>
              </a:rPr>
              <a:t>public ActionResult Data()</a:t>
            </a:r>
          </a:p>
          <a:p>
            <a:r>
              <a:rPr lang="en-US" sz="1800" noProof="1">
                <a:effectLst/>
              </a:rPr>
              <a:t>{</a:t>
            </a:r>
          </a:p>
          <a:p>
            <a:r>
              <a:rPr lang="en-US" sz="1800" noProof="1">
                <a:effectLst/>
              </a:rPr>
              <a:t>    var </a:t>
            </a:r>
            <a:r>
              <a:rPr lang="en-US" sz="1800" noProof="1">
                <a:solidFill>
                  <a:schemeClr val="bg1"/>
                </a:solidFill>
                <a:effectLst/>
              </a:rPr>
              <a:t>currentUserUsername</a:t>
            </a:r>
            <a:r>
              <a:rPr lang="en-US" sz="1800" noProof="1">
                <a:effectLst/>
              </a:rPr>
              <a:t> = await </a:t>
            </a:r>
            <a:r>
              <a:rPr lang="en-US" sz="1800" noProof="1">
                <a:solidFill>
                  <a:schemeClr val="bg1"/>
                </a:solidFill>
                <a:effectLst/>
              </a:rPr>
              <a:t>userManager.GetUserName</a:t>
            </a:r>
            <a:r>
              <a:rPr lang="en-US" sz="1800" noProof="1">
                <a:effectLst/>
              </a:rPr>
              <a:t>(</a:t>
            </a:r>
            <a:r>
              <a:rPr lang="en-US" sz="1800" noProof="1">
                <a:solidFill>
                  <a:schemeClr val="bg1"/>
                </a:solidFill>
                <a:effectLst/>
              </a:rPr>
              <a:t>this</a:t>
            </a:r>
            <a:r>
              <a:rPr lang="en-US" sz="1800" noProof="1">
                <a:effectLst/>
              </a:rPr>
              <a:t>.</a:t>
            </a:r>
            <a:r>
              <a:rPr lang="en-US" sz="1800" noProof="1">
                <a:solidFill>
                  <a:schemeClr val="bg1"/>
                </a:solidFill>
                <a:effectLst/>
              </a:rPr>
              <a:t>User</a:t>
            </a:r>
            <a:r>
              <a:rPr lang="en-US" sz="1800" noProof="1">
                <a:effectLst/>
              </a:rPr>
              <a:t>);</a:t>
            </a:r>
            <a:br>
              <a:rPr lang="en-US" sz="1800" noProof="1">
                <a:effectLst/>
              </a:rPr>
            </a:br>
            <a:r>
              <a:rPr lang="en-US" sz="1800" noProof="1">
                <a:effectLst/>
              </a:rPr>
              <a:t>    var </a:t>
            </a:r>
            <a:r>
              <a:rPr lang="en-US" sz="1800" noProof="1">
                <a:solidFill>
                  <a:schemeClr val="bg1"/>
                </a:solidFill>
                <a:effectLst/>
              </a:rPr>
              <a:t>currentUserId</a:t>
            </a:r>
            <a:r>
              <a:rPr lang="en-US" sz="1800" noProof="1">
                <a:effectLst/>
              </a:rPr>
              <a:t> = await </a:t>
            </a:r>
            <a:r>
              <a:rPr lang="en-US" sz="1800" noProof="1">
                <a:solidFill>
                  <a:schemeClr val="bg1"/>
                </a:solidFill>
                <a:effectLst/>
              </a:rPr>
              <a:t>userManager.GetUserIdAsync</a:t>
            </a:r>
            <a:r>
              <a:rPr lang="en-US" sz="1800" noProof="1">
                <a:effectLst/>
              </a:rPr>
              <a:t>(</a:t>
            </a:r>
            <a:r>
              <a:rPr lang="en-US" sz="1800" noProof="1">
                <a:solidFill>
                  <a:schemeClr val="bg1"/>
                </a:solidFill>
                <a:effectLst/>
              </a:rPr>
              <a:t>this</a:t>
            </a:r>
            <a:r>
              <a:rPr lang="en-US" sz="1800" noProof="1">
                <a:effectLst/>
              </a:rPr>
              <a:t>.</a:t>
            </a:r>
            <a:r>
              <a:rPr lang="en-US" sz="1800" noProof="1">
                <a:solidFill>
                  <a:schemeClr val="bg1"/>
                </a:solidFill>
                <a:effectLst/>
              </a:rPr>
              <a:t>User</a:t>
            </a:r>
            <a:r>
              <a:rPr lang="en-US" sz="1800" noProof="1">
                <a:effectLst/>
              </a:rPr>
              <a:t>);</a:t>
            </a:r>
          </a:p>
          <a:p>
            <a:r>
              <a:rPr lang="en-US" sz="1800" noProof="1">
                <a:effectLst/>
              </a:rPr>
              <a:t>    ...</a:t>
            </a:r>
          </a:p>
          <a:p>
            <a:r>
              <a:rPr lang="en-US" sz="1800" noProof="1"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263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01" y="1151122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#csharp-web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84269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noProof="1"/>
              <a:t>Adding a User to existing role: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Add User to a Role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noProof="1" dirty="0" smtClean="0"/>
              <a:pPr/>
              <a:t>30</a:t>
            </a:fld>
            <a:endParaRPr lang="en-US" noProof="1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838200" y="2057401"/>
            <a:ext cx="10515600" cy="418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>
                <a:effectLst/>
              </a:rPr>
              <a:t>var roleName = "Administrator";</a:t>
            </a:r>
          </a:p>
          <a:p>
            <a:r>
              <a:rPr lang="en-US" noProof="1">
                <a:effectLst/>
              </a:rPr>
              <a:t>var roleExists = await roleManager.RoleExistsAsync(roleName);</a:t>
            </a:r>
          </a:p>
          <a:p>
            <a:endParaRPr lang="en-US" noProof="1">
              <a:effectLst/>
            </a:endParaRPr>
          </a:p>
          <a:p>
            <a:r>
              <a:rPr lang="en-US" noProof="1">
                <a:effectLst/>
              </a:rPr>
              <a:t>if (roleExists)</a:t>
            </a:r>
          </a:p>
          <a:p>
            <a:r>
              <a:rPr lang="en-US" noProof="1">
                <a:effectLst/>
              </a:rPr>
              <a:t>{</a:t>
            </a:r>
          </a:p>
          <a:p>
            <a:r>
              <a:rPr lang="en-US" noProof="1">
                <a:effectLst/>
              </a:rPr>
              <a:t>    var user = await userManager.GetUserAsync(User);</a:t>
            </a:r>
          </a:p>
          <a:p>
            <a:r>
              <a:rPr lang="en-US" noProof="1">
                <a:effectLst/>
              </a:rPr>
              <a:t>    var result = </a:t>
            </a:r>
            <a:r>
              <a:rPr lang="en-US" noProof="1">
                <a:solidFill>
                  <a:schemeClr val="bg1"/>
                </a:solidFill>
                <a:effectLst/>
              </a:rPr>
              <a:t>await userManager.AddToRoleAsync</a:t>
            </a:r>
            <a:r>
              <a:rPr lang="en-US" noProof="1">
                <a:effectLst/>
              </a:rPr>
              <a:t>(user, roleName);</a:t>
            </a:r>
          </a:p>
          <a:p>
            <a:endParaRPr lang="en-US" noProof="1">
              <a:effectLst/>
            </a:endParaRPr>
          </a:p>
          <a:p>
            <a:r>
              <a:rPr lang="en-US" noProof="1">
                <a:effectLst/>
              </a:rPr>
              <a:t>    if (result.Succeeded) </a:t>
            </a:r>
          </a:p>
          <a:p>
            <a:r>
              <a:rPr lang="en-US" noProof="1">
                <a:effectLst/>
              </a:rPr>
              <a:t>        // The user is now Administrator</a:t>
            </a:r>
          </a:p>
          <a:p>
            <a:r>
              <a:rPr lang="en-US" noProof="1"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762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/>
          <a:lstStyle/>
          <a:p>
            <a:r>
              <a:rPr lang="en-US" dirty="0"/>
              <a:t>Give access only to Users in Role "</a:t>
            </a:r>
            <a:r>
              <a:rPr lang="en-US" b="1" dirty="0">
                <a:solidFill>
                  <a:schemeClr val="bg1"/>
                </a:solidFill>
              </a:rPr>
              <a:t>Administrator</a:t>
            </a:r>
            <a:r>
              <a:rPr lang="en-US" dirty="0"/>
              <a:t>":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Give access if User</a:t>
            </a:r>
            <a:r>
              <a:rPr lang="bg-BG" dirty="0"/>
              <a:t>'</a:t>
            </a:r>
            <a:r>
              <a:rPr lang="en-US" dirty="0"/>
              <a:t>s Role is "</a:t>
            </a:r>
            <a:r>
              <a:rPr lang="en-US" b="1" dirty="0">
                <a:solidFill>
                  <a:schemeClr val="bg1"/>
                </a:solidFill>
              </a:rPr>
              <a:t>User</a:t>
            </a:r>
            <a:r>
              <a:rPr lang="en-US" dirty="0"/>
              <a:t>", "</a:t>
            </a:r>
            <a:r>
              <a:rPr lang="en-US" b="1" dirty="0">
                <a:solidFill>
                  <a:schemeClr val="bg1"/>
                </a:solidFill>
              </a:rPr>
              <a:t>Student</a:t>
            </a:r>
            <a:r>
              <a:rPr lang="en-US" dirty="0"/>
              <a:t>" or "</a:t>
            </a:r>
            <a:r>
              <a:rPr lang="en-US" b="1" dirty="0">
                <a:solidFill>
                  <a:schemeClr val="bg1"/>
                </a:solidFill>
              </a:rPr>
              <a:t>Trainer</a:t>
            </a:r>
            <a:r>
              <a:rPr lang="en-US" dirty="0"/>
              <a:t>":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 Logged-In User in Certain Role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838200" y="1981200"/>
            <a:ext cx="10515600" cy="12095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>
                <a:solidFill>
                  <a:schemeClr val="bg1"/>
                </a:solidFill>
                <a:effectLst/>
              </a:rPr>
              <a:t>[Authorize(Roles="Administrator")]</a:t>
            </a:r>
          </a:p>
          <a:p>
            <a:r>
              <a:rPr lang="en-US" noProof="1">
                <a:effectLst/>
              </a:rPr>
              <a:t>public class AdminController : Controller</a:t>
            </a:r>
          </a:p>
          <a:p>
            <a:r>
              <a:rPr lang="en-US" noProof="1">
                <a:effectLst/>
              </a:rPr>
              <a:t>{ … }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838200" y="4128797"/>
            <a:ext cx="10515600" cy="19882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>
                <a:solidFill>
                  <a:schemeClr val="bg1"/>
                </a:solidFill>
                <a:effectLst/>
              </a:rPr>
              <a:t>[Authorize(Roles="User, Student, Trainer")]</a:t>
            </a:r>
          </a:p>
          <a:p>
            <a:r>
              <a:rPr lang="en-US" noProof="1">
                <a:effectLst/>
              </a:rPr>
              <a:t>public ActionResult Roles()</a:t>
            </a:r>
          </a:p>
          <a:p>
            <a:r>
              <a:rPr lang="en-US" noProof="1">
                <a:effectLst/>
              </a:rPr>
              <a:t>{</a:t>
            </a:r>
          </a:p>
          <a:p>
            <a:r>
              <a:rPr lang="en-US" noProof="1">
                <a:effectLst/>
              </a:rPr>
              <a:t>   …</a:t>
            </a:r>
          </a:p>
          <a:p>
            <a:r>
              <a:rPr lang="en-US" noProof="1"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068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Check the Currently Logged-In User's Role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914400" y="1495486"/>
            <a:ext cx="10363200" cy="454066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noProof="1">
                <a:effectLst/>
              </a:rPr>
              <a:t>// GET: /Home/Admin (for logged-in admins only)</a:t>
            </a:r>
          </a:p>
          <a:p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[</a:t>
            </a:r>
            <a:r>
              <a:rPr lang="en-US" noProof="1">
                <a:solidFill>
                  <a:schemeClr val="bg1"/>
                </a:solidFill>
                <a:effectLst/>
              </a:rPr>
              <a:t>Authorize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]</a:t>
            </a:r>
          </a:p>
          <a:p>
            <a:r>
              <a:rPr lang="en-US" noProof="1">
                <a:effectLst/>
              </a:rPr>
              <a:t>public ActionResult Admin()</a:t>
            </a:r>
          </a:p>
          <a:p>
            <a:r>
              <a:rPr lang="en-US" noProof="1">
                <a:effectLst/>
              </a:rPr>
              <a:t>{</a:t>
            </a:r>
          </a:p>
          <a:p>
            <a:r>
              <a:rPr lang="en-US" noProof="1">
                <a:effectLst/>
              </a:rPr>
              <a:t>    if (</a:t>
            </a:r>
            <a:r>
              <a:rPr lang="en-US" noProof="1">
                <a:solidFill>
                  <a:schemeClr val="bg1"/>
                </a:solidFill>
                <a:effectLst/>
              </a:rPr>
              <a:t>this.User.IsInRole("Administrator")</a:t>
            </a:r>
            <a:r>
              <a:rPr lang="en-US" noProof="1">
                <a:effectLst/>
              </a:rPr>
              <a:t>)</a:t>
            </a:r>
          </a:p>
          <a:p>
            <a:r>
              <a:rPr lang="en-US" noProof="1">
                <a:effectLst/>
              </a:rPr>
              <a:t>    {</a:t>
            </a:r>
          </a:p>
          <a:p>
            <a:r>
              <a:rPr lang="en-US" noProof="1">
                <a:effectLst/>
              </a:rPr>
              <a:t>        ViewBag.Message = "Welcome to the admin area!";</a:t>
            </a:r>
          </a:p>
          <a:p>
            <a:r>
              <a:rPr lang="en-US" noProof="1">
                <a:effectLst/>
              </a:rPr>
              <a:t>        return View();</a:t>
            </a:r>
          </a:p>
          <a:p>
            <a:r>
              <a:rPr lang="en-US" noProof="1">
                <a:effectLst/>
              </a:rPr>
              <a:t>    }</a:t>
            </a:r>
          </a:p>
          <a:p>
            <a:endParaRPr lang="en-US" noProof="1">
              <a:effectLst/>
            </a:endParaRPr>
          </a:p>
          <a:p>
            <a:r>
              <a:rPr lang="en-US" noProof="1">
                <a:effectLst/>
              </a:rPr>
              <a:t>    return this.View("Unauthorized");</a:t>
            </a:r>
          </a:p>
          <a:p>
            <a:r>
              <a:rPr lang="en-US" noProof="1"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276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95D055-ABDF-400C-9EB4-041304A406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noProof="1">
                <a:solidFill>
                  <a:schemeClr val="bg1"/>
                </a:solidFill>
              </a:rPr>
              <a:t>UserManager&lt;TUser&gt; </a:t>
            </a:r>
            <a:r>
              <a:rPr lang="en-US" sz="3000" noProof="1"/>
              <a:t>- APIs </a:t>
            </a:r>
            <a:r>
              <a:rPr lang="en-US" sz="3000" dirty="0"/>
              <a:t>for managing users in a persistence store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578DC-39C0-4DC9-82AF-813906DD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User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48CC-776A-47CA-A8B9-DDE9311FA1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877C5A-C09A-489A-A406-6692F6820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13223"/>
              </p:ext>
            </p:extLst>
          </p:nvPr>
        </p:nvGraphicFramePr>
        <p:xfrm>
          <a:off x="360066" y="1951453"/>
          <a:ext cx="11471867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4147">
                  <a:extLst>
                    <a:ext uri="{9D8B030D-6E8A-4147-A177-3AD203B41FA5}">
                      <a16:colId xmlns:a16="http://schemas.microsoft.com/office/drawing/2014/main" val="1661651054"/>
                    </a:ext>
                  </a:extLst>
                </a:gridCol>
                <a:gridCol w="3072189">
                  <a:extLst>
                    <a:ext uri="{9D8B030D-6E8A-4147-A177-3AD203B41FA5}">
                      <a16:colId xmlns:a16="http://schemas.microsoft.com/office/drawing/2014/main" val="673176494"/>
                    </a:ext>
                  </a:extLst>
                </a:gridCol>
                <a:gridCol w="5565531">
                  <a:extLst>
                    <a:ext uri="{9D8B030D-6E8A-4147-A177-3AD203B41FA5}">
                      <a16:colId xmlns:a16="http://schemas.microsoft.com/office/drawing/2014/main" val="24113687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2"/>
                          </a:solidFill>
                        </a:rPr>
                        <a:t>Category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noProof="1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b="1" noProof="1">
                        <a:solidFill>
                          <a:schemeClr val="bg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02265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AddClaimsAsync(…)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FindByEmailAsync(…)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GenerateChangeEmailTokenAsync(…)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956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AddToRoleAsync(…)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FindByIdAsync(…)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GenerateEmailConfirmationTokenAsync(…)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62913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IsInRoleAsync(…)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FindByNameAsync(…)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GeneratePasswordResetTokenAsync(…)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1120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GetUserId(…)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GetClaimsAsync(…)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GetAuthenticationTokenAsync(…)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7318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ConfirmEmailAsync(…)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GetEmailAsync(…)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IsEmailConfirmedAsync(…)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8356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ChangeEmailAsync(…)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GetRolesAsync(…)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CreateSecurityTokenAsync(…)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6238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CreateAsync(…)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GetUserAsync(…)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ResetPasswordAsync(…)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51076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DeleteAsync(…)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CheckPasswordAsync(…)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RemoveFromRoleAsync(…)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3566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Dispose(…)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UpdateAsync(…)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noProof="1">
                          <a:solidFill>
                            <a:schemeClr val="bg1"/>
                          </a:solidFill>
                        </a:rPr>
                        <a:t>RemoveClaimsAsync(…)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879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62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1C0393-EB76-4AC4-8136-59CFA85269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Claim</a:t>
            </a:r>
            <a:r>
              <a:rPr lang="en-US" sz="3200" dirty="0"/>
              <a:t>-based identity is a common technique used in applications</a:t>
            </a:r>
          </a:p>
          <a:p>
            <a:pPr lvl="1"/>
            <a:r>
              <a:rPr lang="en-US" sz="3000" dirty="0"/>
              <a:t>Applications acquire identity info about their users through </a:t>
            </a:r>
            <a:r>
              <a:rPr lang="en-US" sz="3000" b="1" dirty="0">
                <a:solidFill>
                  <a:schemeClr val="bg1"/>
                </a:solidFill>
              </a:rPr>
              <a:t>Claims</a:t>
            </a:r>
          </a:p>
          <a:p>
            <a:r>
              <a:rPr lang="en-US" sz="3200" dirty="0"/>
              <a:t>A </a:t>
            </a:r>
            <a:r>
              <a:rPr lang="en-US" sz="3200" b="1" dirty="0">
                <a:solidFill>
                  <a:schemeClr val="bg1"/>
                </a:solidFill>
              </a:rPr>
              <a:t>Claim</a:t>
            </a:r>
            <a:r>
              <a:rPr lang="en-US" sz="3200" dirty="0"/>
              <a:t> is a statement that one subject makes about itself</a:t>
            </a:r>
          </a:p>
          <a:p>
            <a:pPr lvl="1"/>
            <a:r>
              <a:rPr lang="en-US" sz="3000" dirty="0"/>
              <a:t>It can be about a name, group, ethnicity, privilege, association etc.</a:t>
            </a:r>
          </a:p>
          <a:p>
            <a:pPr lvl="1"/>
            <a:r>
              <a:rPr lang="en-US" sz="3000" dirty="0"/>
              <a:t>The subject making the claim is a </a:t>
            </a:r>
            <a:r>
              <a:rPr lang="en-US" sz="3000" b="1" dirty="0">
                <a:solidFill>
                  <a:schemeClr val="bg1"/>
                </a:solidFill>
              </a:rPr>
              <a:t>provider</a:t>
            </a:r>
            <a:endParaRPr lang="en-US" sz="3000" dirty="0"/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Claim</a:t>
            </a:r>
            <a:r>
              <a:rPr lang="en-US" sz="3200" dirty="0"/>
              <a:t>-based identity </a:t>
            </a:r>
            <a:r>
              <a:rPr lang="en-US" sz="3200" b="1" dirty="0">
                <a:solidFill>
                  <a:schemeClr val="bg1"/>
                </a:solidFill>
              </a:rPr>
              <a:t>simplifies</a:t>
            </a:r>
            <a:r>
              <a:rPr lang="en-US" sz="3200" dirty="0"/>
              <a:t> authentication logic</a:t>
            </a:r>
          </a:p>
          <a:p>
            <a:pPr lvl="1"/>
            <a:r>
              <a:rPr lang="en-US" sz="3000" dirty="0"/>
              <a:t>Commonly used in individual application parts, or micro-apps</a:t>
            </a:r>
          </a:p>
          <a:p>
            <a:pPr lvl="1"/>
            <a:r>
              <a:rPr lang="en-US" sz="3000" dirty="0"/>
              <a:t>No mechanism is required for </a:t>
            </a:r>
            <a:r>
              <a:rPr lang="en-US" sz="3000" b="1" dirty="0">
                <a:solidFill>
                  <a:schemeClr val="bg1"/>
                </a:solidFill>
              </a:rPr>
              <a:t>account creation</a:t>
            </a:r>
            <a:r>
              <a:rPr lang="en-US" sz="3000" dirty="0"/>
              <a:t> / </a:t>
            </a:r>
            <a:r>
              <a:rPr lang="en-US" sz="3000" b="1" dirty="0">
                <a:solidFill>
                  <a:schemeClr val="bg1"/>
                </a:solidFill>
              </a:rPr>
              <a:t>modification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FABB0E-7DB1-40E0-829A-F3C25108F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65D62-950A-4254-9A0C-F622EB0AD9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02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A46EB-698C-4FCF-85D7-85B22510D9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In </a:t>
            </a:r>
            <a:r>
              <a:rPr lang="en-US" sz="3200" b="1" dirty="0">
                <a:solidFill>
                  <a:schemeClr val="bg1"/>
                </a:solidFill>
              </a:rPr>
              <a:t>ASP.NET Core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</a:rPr>
              <a:t>Claim</a:t>
            </a:r>
            <a:r>
              <a:rPr lang="en-US" sz="3200" dirty="0"/>
              <a:t>-based </a:t>
            </a:r>
            <a:r>
              <a:rPr lang="en-US" sz="3200" noProof="1"/>
              <a:t>auth</a:t>
            </a:r>
            <a:r>
              <a:rPr lang="en-US" sz="3200" dirty="0"/>
              <a:t> checks are </a:t>
            </a:r>
            <a:r>
              <a:rPr lang="en-US" sz="3200" b="1" dirty="0">
                <a:solidFill>
                  <a:schemeClr val="bg1"/>
                </a:solidFill>
              </a:rPr>
              <a:t>declarative</a:t>
            </a:r>
          </a:p>
          <a:p>
            <a:pPr lvl="1"/>
            <a:r>
              <a:rPr lang="en-US" sz="3000" dirty="0"/>
              <a:t>The developer embeds them against a </a:t>
            </a:r>
            <a:r>
              <a:rPr lang="en-US" sz="3000" b="1" dirty="0">
                <a:solidFill>
                  <a:schemeClr val="bg1"/>
                </a:solidFill>
              </a:rPr>
              <a:t>Controller</a:t>
            </a:r>
            <a:r>
              <a:rPr lang="en-US" sz="3000" dirty="0"/>
              <a:t> or an </a:t>
            </a:r>
            <a:r>
              <a:rPr lang="en-US" sz="3000" b="1" dirty="0">
                <a:solidFill>
                  <a:schemeClr val="bg1"/>
                </a:solidFill>
              </a:rPr>
              <a:t>Action</a:t>
            </a:r>
          </a:p>
          <a:p>
            <a:pPr lvl="1"/>
            <a:r>
              <a:rPr lang="en-US" sz="3000" dirty="0"/>
              <a:t>The developer specifies </a:t>
            </a:r>
            <a:r>
              <a:rPr lang="en-US" sz="3000" b="1" dirty="0">
                <a:solidFill>
                  <a:schemeClr val="bg1"/>
                </a:solidFill>
              </a:rPr>
              <a:t>required claims </a:t>
            </a:r>
            <a:r>
              <a:rPr lang="en-US" sz="3000" dirty="0"/>
              <a:t>to access the functionality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Claims</a:t>
            </a:r>
            <a:r>
              <a:rPr lang="en-US" sz="3200" dirty="0"/>
              <a:t> </a:t>
            </a:r>
            <a:r>
              <a:rPr lang="en-US" sz="3200" b="1" dirty="0">
                <a:solidFill>
                  <a:schemeClr val="bg1"/>
                </a:solidFill>
              </a:rPr>
              <a:t>requirements</a:t>
            </a:r>
            <a:r>
              <a:rPr lang="en-US" sz="3200" dirty="0"/>
              <a:t> are policy based</a:t>
            </a:r>
          </a:p>
          <a:p>
            <a:pPr lvl="1"/>
            <a:r>
              <a:rPr lang="en-US" sz="3000" dirty="0"/>
              <a:t>The developer must register a policy expressing claims requirements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Claims</a:t>
            </a:r>
            <a:r>
              <a:rPr lang="en-US" sz="3200" dirty="0"/>
              <a:t> are </a:t>
            </a:r>
            <a:r>
              <a:rPr lang="en-US" sz="3200" b="1" dirty="0">
                <a:solidFill>
                  <a:schemeClr val="bg1"/>
                </a:solidFill>
              </a:rPr>
              <a:t>name-value</a:t>
            </a:r>
            <a:r>
              <a:rPr lang="en-US" sz="3200" dirty="0"/>
              <a:t> pairs</a:t>
            </a:r>
          </a:p>
          <a:p>
            <a:pPr marL="609219" lvl="1" indent="0">
              <a:buNone/>
            </a:pPr>
            <a:endParaRPr lang="en-US" sz="3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5BB8F5-0E51-40F9-9520-F1C66D859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F96F6-82FE-48C3-B893-633421CB3A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3B0B4D-F429-465D-9FBB-568F01218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462" y="4404399"/>
            <a:ext cx="6392167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8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63A620-9D8C-4935-800C-91ADCF39BB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The simplest type of </a:t>
            </a:r>
            <a:r>
              <a:rPr lang="en-US" sz="3000" b="1" dirty="0">
                <a:solidFill>
                  <a:schemeClr val="bg1"/>
                </a:solidFill>
              </a:rPr>
              <a:t>claim</a:t>
            </a:r>
            <a:r>
              <a:rPr lang="en-US" sz="3000" dirty="0"/>
              <a:t> policy checks only for the </a:t>
            </a:r>
            <a:r>
              <a:rPr lang="en-US" sz="3000" b="1" dirty="0">
                <a:solidFill>
                  <a:schemeClr val="bg1"/>
                </a:solidFill>
              </a:rPr>
              <a:t>presence</a:t>
            </a:r>
            <a:r>
              <a:rPr lang="en-US" sz="3000" dirty="0"/>
              <a:t> of a claim</a:t>
            </a:r>
          </a:p>
          <a:p>
            <a:pPr lvl="1"/>
            <a:r>
              <a:rPr lang="en-US" sz="2800" dirty="0"/>
              <a:t>The </a:t>
            </a:r>
            <a:r>
              <a:rPr lang="en-US" sz="2800" b="1" dirty="0">
                <a:solidFill>
                  <a:schemeClr val="bg1"/>
                </a:solidFill>
              </a:rPr>
              <a:t>value</a:t>
            </a:r>
            <a:r>
              <a:rPr lang="en-US" sz="2800" dirty="0"/>
              <a:t> of the </a:t>
            </a:r>
            <a:r>
              <a:rPr lang="en-US" sz="2800" b="1" dirty="0">
                <a:solidFill>
                  <a:schemeClr val="bg1"/>
                </a:solidFill>
              </a:rPr>
              <a:t>claim</a:t>
            </a:r>
            <a:r>
              <a:rPr lang="en-US" sz="2800" dirty="0"/>
              <a:t> is not checked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9AF33A-0265-474E-9D33-D05DB9D2E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Claims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1A866-6D93-4453-84EE-936F1C92C7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D597A67-9D35-42D2-A263-9DCCFD71E092}"/>
              </a:ext>
            </a:extLst>
          </p:cNvPr>
          <p:cNvSpPr txBox="1">
            <a:spLocks/>
          </p:cNvSpPr>
          <p:nvPr/>
        </p:nvSpPr>
        <p:spPr>
          <a:xfrm>
            <a:off x="914400" y="2369918"/>
            <a:ext cx="10363200" cy="22441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1600" noProof="1">
                <a:effectLst/>
              </a:rPr>
              <a:t>public void </a:t>
            </a:r>
            <a:r>
              <a:rPr lang="en-US" sz="1600" noProof="1">
                <a:solidFill>
                  <a:schemeClr val="bg1"/>
                </a:solidFill>
                <a:effectLst/>
              </a:rPr>
              <a:t>ConfigureServices</a:t>
            </a:r>
            <a:r>
              <a:rPr lang="en-US" sz="1600" noProof="1">
                <a:effectLst/>
              </a:rPr>
              <a:t>(IServiceCollection services)</a:t>
            </a:r>
          </a:p>
          <a:p>
            <a:r>
              <a:rPr lang="en-US" sz="1600" noProof="1">
                <a:effectLst/>
              </a:rPr>
              <a:t>{</a:t>
            </a:r>
          </a:p>
          <a:p>
            <a:r>
              <a:rPr lang="en-US" sz="1600" noProof="1">
                <a:effectLst/>
              </a:rPr>
              <a:t>    ...</a:t>
            </a:r>
          </a:p>
          <a:p>
            <a:r>
              <a:rPr lang="en-US" sz="1600" noProof="1">
                <a:effectLst/>
              </a:rPr>
              <a:t>    services.</a:t>
            </a:r>
            <a:r>
              <a:rPr lang="en-US" sz="1600" noProof="1">
                <a:solidFill>
                  <a:schemeClr val="bg1"/>
                </a:solidFill>
                <a:effectLst/>
              </a:rPr>
              <a:t>AddAuthorization</a:t>
            </a:r>
            <a:r>
              <a:rPr lang="en-US" sz="1600" noProof="1">
                <a:effectLst/>
              </a:rPr>
              <a:t>(options =&gt;</a:t>
            </a:r>
          </a:p>
          <a:p>
            <a:r>
              <a:rPr lang="en-US" sz="1600" noProof="1">
                <a:effectLst/>
              </a:rPr>
              <a:t>    {</a:t>
            </a:r>
          </a:p>
          <a:p>
            <a:r>
              <a:rPr lang="en-US" sz="1600" noProof="1">
                <a:effectLst/>
              </a:rPr>
              <a:t>        options.</a:t>
            </a:r>
            <a:r>
              <a:rPr lang="en-US" sz="1600" noProof="1">
                <a:solidFill>
                  <a:schemeClr val="bg1"/>
                </a:solidFill>
                <a:effectLst/>
              </a:rPr>
              <a:t>AddPolicy</a:t>
            </a:r>
            <a:r>
              <a:rPr lang="en-US" sz="1600" noProof="1">
                <a:effectLst/>
              </a:rPr>
              <a:t>("</a:t>
            </a:r>
            <a:r>
              <a:rPr lang="en-US" sz="1600" noProof="1">
                <a:solidFill>
                  <a:schemeClr val="bg1"/>
                </a:solidFill>
                <a:effectLst/>
              </a:rPr>
              <a:t>EmployeeOnly</a:t>
            </a:r>
            <a:r>
              <a:rPr lang="en-US" sz="1600" noProof="1">
                <a:effectLst/>
              </a:rPr>
              <a:t>", </a:t>
            </a:r>
            <a:r>
              <a:rPr lang="en-US" sz="1600" noProof="1">
                <a:solidFill>
                  <a:schemeClr val="bg1"/>
                </a:solidFill>
                <a:effectLst/>
              </a:rPr>
              <a:t>policy</a:t>
            </a:r>
            <a:r>
              <a:rPr lang="en-US" sz="1600" noProof="1">
                <a:effectLst/>
              </a:rPr>
              <a:t> =&gt; policy.</a:t>
            </a:r>
            <a:r>
              <a:rPr lang="en-US" sz="1600" noProof="1">
                <a:solidFill>
                  <a:schemeClr val="bg1"/>
                </a:solidFill>
                <a:effectLst/>
              </a:rPr>
              <a:t>RequireClaim</a:t>
            </a:r>
            <a:r>
              <a:rPr lang="en-US" sz="1600" noProof="1">
                <a:effectLst/>
              </a:rPr>
              <a:t>("</a:t>
            </a:r>
            <a:r>
              <a:rPr lang="en-US" sz="1600" noProof="1">
                <a:solidFill>
                  <a:schemeClr val="bg1"/>
                </a:solidFill>
                <a:effectLst/>
              </a:rPr>
              <a:t>EmployeeNumber</a:t>
            </a:r>
            <a:r>
              <a:rPr lang="en-US" sz="1600" noProof="1">
                <a:effectLst/>
              </a:rPr>
              <a:t>"));</a:t>
            </a:r>
          </a:p>
          <a:p>
            <a:r>
              <a:rPr lang="en-US" sz="1600" noProof="1">
                <a:effectLst/>
              </a:rPr>
              <a:t>    });</a:t>
            </a:r>
          </a:p>
          <a:p>
            <a:r>
              <a:rPr lang="en-US" sz="1600" noProof="1">
                <a:effectLst/>
              </a:rPr>
              <a:t>}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D4C5D52-4270-42F7-B47F-2808A50F6EF7}"/>
              </a:ext>
            </a:extLst>
          </p:cNvPr>
          <p:cNvSpPr txBox="1">
            <a:spLocks/>
          </p:cNvSpPr>
          <p:nvPr/>
        </p:nvSpPr>
        <p:spPr>
          <a:xfrm>
            <a:off x="914400" y="4826779"/>
            <a:ext cx="10363200" cy="17024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1600" noProof="1">
                <a:effectLst/>
              </a:rPr>
              <a:t>[</a:t>
            </a:r>
            <a:r>
              <a:rPr lang="en-US" sz="1600" noProof="1">
                <a:solidFill>
                  <a:schemeClr val="bg1"/>
                </a:solidFill>
                <a:effectLst/>
              </a:rPr>
              <a:t>Authorize</a:t>
            </a:r>
            <a:r>
              <a:rPr lang="en-US" sz="1600" noProof="1">
                <a:effectLst/>
              </a:rPr>
              <a:t>(</a:t>
            </a:r>
            <a:r>
              <a:rPr lang="en-US" sz="1600" noProof="1">
                <a:solidFill>
                  <a:schemeClr val="bg1"/>
                </a:solidFill>
                <a:effectLst/>
              </a:rPr>
              <a:t>Policy</a:t>
            </a:r>
            <a:r>
              <a:rPr lang="en-US" sz="1600" noProof="1">
                <a:effectLst/>
              </a:rPr>
              <a:t> = "</a:t>
            </a:r>
            <a:r>
              <a:rPr lang="en-US" sz="1600" noProof="1">
                <a:solidFill>
                  <a:schemeClr val="bg1"/>
                </a:solidFill>
                <a:effectLst/>
              </a:rPr>
              <a:t>EmployeeOnly</a:t>
            </a:r>
            <a:r>
              <a:rPr lang="en-US" sz="1600" noProof="1">
                <a:effectLst/>
              </a:rPr>
              <a:t>")]</a:t>
            </a:r>
          </a:p>
          <a:p>
            <a:r>
              <a:rPr lang="en-US" sz="1600" noProof="1">
                <a:effectLst/>
              </a:rPr>
              <a:t>public IActionResult VacationBalance()</a:t>
            </a:r>
          </a:p>
          <a:p>
            <a:r>
              <a:rPr lang="en-US" sz="1600" noProof="1">
                <a:effectLst/>
              </a:rPr>
              <a:t>{</a:t>
            </a:r>
          </a:p>
          <a:p>
            <a:r>
              <a:rPr lang="en-US" sz="1600" noProof="1">
                <a:solidFill>
                  <a:schemeClr val="accent2"/>
                </a:solidFill>
                <a:effectLst/>
              </a:rPr>
              <a:t>    //This action is accessible only by Identities with the "EmployeeOnly" Claim...</a:t>
            </a:r>
          </a:p>
          <a:p>
            <a:r>
              <a:rPr lang="en-US" sz="1600" noProof="1">
                <a:effectLst/>
              </a:rPr>
              <a:t>    return View(); </a:t>
            </a:r>
          </a:p>
          <a:p>
            <a:r>
              <a:rPr lang="en-US" sz="1600" noProof="1"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481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443D17-6EF8-4A34-8DFE-052B19FDCD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276325"/>
            <a:ext cx="10961783" cy="768084"/>
          </a:xfrm>
        </p:spPr>
        <p:txBody>
          <a:bodyPr/>
          <a:lstStyle/>
          <a:p>
            <a:r>
              <a:rPr lang="en-US" dirty="0"/>
              <a:t>Identity – Extending &amp; Scaffolding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2A8A0-E4E5-4B03-A898-17AF730553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Graphic 6" descr="User">
            <a:extLst>
              <a:ext uri="{FF2B5EF4-FFF2-40B4-BE49-F238E27FC236}">
                <a16:creationId xmlns:a16="http://schemas.microsoft.com/office/drawing/2014/main" id="{1AF266BA-3368-4D0A-9835-B8AC3894A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964" y="1215105"/>
            <a:ext cx="2664070" cy="2664070"/>
          </a:xfrm>
          <a:prstGeom prst="rect">
            <a:avLst/>
          </a:prstGeom>
        </p:spPr>
      </p:pic>
      <p:pic>
        <p:nvPicPr>
          <p:cNvPr id="9" name="Graphic 8" descr="Single gear">
            <a:extLst>
              <a:ext uri="{FF2B5EF4-FFF2-40B4-BE49-F238E27FC236}">
                <a16:creationId xmlns:a16="http://schemas.microsoft.com/office/drawing/2014/main" id="{4A54EA32-1733-4AF4-801F-9CBB7B7D2C1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3964" y="1861341"/>
            <a:ext cx="1047749" cy="1047749"/>
          </a:xfrm>
          <a:prstGeom prst="rect">
            <a:avLst/>
          </a:prstGeom>
        </p:spPr>
      </p:pic>
      <p:pic>
        <p:nvPicPr>
          <p:cNvPr id="10" name="Graphic 9" descr="Single gear">
            <a:extLst>
              <a:ext uri="{FF2B5EF4-FFF2-40B4-BE49-F238E27FC236}">
                <a16:creationId xmlns:a16="http://schemas.microsoft.com/office/drawing/2014/main" id="{CD94B703-D0F9-4E83-948B-83BE02D2873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0289" y="1861341"/>
            <a:ext cx="1047749" cy="1047749"/>
          </a:xfrm>
          <a:prstGeom prst="rect">
            <a:avLst/>
          </a:prstGeom>
        </p:spPr>
      </p:pic>
      <p:pic>
        <p:nvPicPr>
          <p:cNvPr id="11" name="Graphic 10" descr="Single gear">
            <a:extLst>
              <a:ext uri="{FF2B5EF4-FFF2-40B4-BE49-F238E27FC236}">
                <a16:creationId xmlns:a16="http://schemas.microsoft.com/office/drawing/2014/main" id="{CD815154-1DCC-458A-ACAA-1C63DC1CC53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07196">
            <a:off x="4240085" y="2411679"/>
            <a:ext cx="1047749" cy="1047749"/>
          </a:xfrm>
          <a:prstGeom prst="rect">
            <a:avLst/>
          </a:prstGeom>
        </p:spPr>
      </p:pic>
      <p:pic>
        <p:nvPicPr>
          <p:cNvPr id="13" name="Graphic 12" descr="Single gear">
            <a:extLst>
              <a:ext uri="{FF2B5EF4-FFF2-40B4-BE49-F238E27FC236}">
                <a16:creationId xmlns:a16="http://schemas.microsoft.com/office/drawing/2014/main" id="{B61D8415-4C67-4837-AE81-E982D1AF18D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09982">
            <a:off x="6879351" y="2411678"/>
            <a:ext cx="1047749" cy="104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2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AF5120-63B2-4C5E-BE7E-79A5FBF7B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81436" cy="5561125"/>
          </a:xfrm>
        </p:spPr>
        <p:txBody>
          <a:bodyPr/>
          <a:lstStyle/>
          <a:p>
            <a:r>
              <a:rPr lang="en-US" sz="3200" dirty="0"/>
              <a:t>As of </a:t>
            </a:r>
            <a:r>
              <a:rPr lang="en-US" sz="3200" b="1" dirty="0">
                <a:solidFill>
                  <a:schemeClr val="bg1"/>
                </a:solidFill>
              </a:rPr>
              <a:t>ASP.NET Core 2.</a:t>
            </a:r>
            <a:r>
              <a:rPr lang="bg-BG" sz="3200" b="1" dirty="0">
                <a:solidFill>
                  <a:schemeClr val="bg1"/>
                </a:solidFill>
              </a:rPr>
              <a:t>2</a:t>
            </a:r>
            <a:r>
              <a:rPr lang="en-US" sz="3200" dirty="0"/>
              <a:t>, </a:t>
            </a:r>
            <a:r>
              <a:rPr lang="en-US" sz="3200" b="1" dirty="0">
                <a:solidFill>
                  <a:schemeClr val="bg1"/>
                </a:solidFill>
              </a:rPr>
              <a:t>Identity</a:t>
            </a:r>
            <a:r>
              <a:rPr lang="en-US" sz="3200" dirty="0"/>
              <a:t> is provided as a </a:t>
            </a:r>
            <a:r>
              <a:rPr lang="en-US" sz="3200" b="1" dirty="0">
                <a:solidFill>
                  <a:schemeClr val="bg1"/>
                </a:solidFill>
              </a:rPr>
              <a:t>Razor Class Library</a:t>
            </a:r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scaffolder</a:t>
            </a:r>
            <a:r>
              <a:rPr lang="en-US" sz="3200" dirty="0"/>
              <a:t> can be configured to generate source code</a:t>
            </a:r>
          </a:p>
          <a:p>
            <a:pPr lvl="1"/>
            <a:r>
              <a:rPr lang="en-US" dirty="0"/>
              <a:t>If you need to modify the code and change the behavior</a:t>
            </a:r>
          </a:p>
          <a:p>
            <a:r>
              <a:rPr lang="en-US" sz="3200" dirty="0"/>
              <a:t>Most of the necessary code is generated by the </a:t>
            </a:r>
            <a:r>
              <a:rPr lang="en-US" sz="3200" b="1" dirty="0">
                <a:solidFill>
                  <a:schemeClr val="bg1"/>
                </a:solidFill>
              </a:rPr>
              <a:t>scaffolder</a:t>
            </a:r>
          </a:p>
          <a:p>
            <a:pPr lvl="1"/>
            <a:r>
              <a:rPr lang="en-US" dirty="0"/>
              <a:t>Your project will need an </a:t>
            </a:r>
            <a:r>
              <a:rPr lang="en-US" b="1" dirty="0">
                <a:solidFill>
                  <a:schemeClr val="bg1"/>
                </a:solidFill>
              </a:rPr>
              <a:t>update</a:t>
            </a:r>
            <a:r>
              <a:rPr lang="en-US" dirty="0"/>
              <a:t>, before the process is complete</a:t>
            </a:r>
          </a:p>
          <a:p>
            <a:r>
              <a:rPr lang="en-US" sz="3200" dirty="0"/>
              <a:t>The </a:t>
            </a:r>
            <a:r>
              <a:rPr lang="en-US" sz="3200" b="1" dirty="0">
                <a:solidFill>
                  <a:schemeClr val="bg1"/>
                </a:solidFill>
              </a:rPr>
              <a:t>scaffolder</a:t>
            </a:r>
            <a:r>
              <a:rPr lang="en-US" sz="3200" dirty="0"/>
              <a:t> generates a helpful </a:t>
            </a:r>
            <a:r>
              <a:rPr lang="en-US" sz="3200" b="1" i="1" dirty="0">
                <a:solidFill>
                  <a:schemeClr val="bg1"/>
                </a:solidFill>
              </a:rPr>
              <a:t>ScaffoldingReadme.txt </a:t>
            </a:r>
            <a:r>
              <a:rPr lang="en-US" sz="3200" dirty="0"/>
              <a:t>file</a:t>
            </a:r>
          </a:p>
          <a:p>
            <a:pPr lvl="1"/>
            <a:r>
              <a:rPr lang="en-US" sz="3000" dirty="0"/>
              <a:t>Contains instructions on what's needed to complete the scaffolding</a:t>
            </a:r>
          </a:p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Source control </a:t>
            </a:r>
            <a:r>
              <a:rPr lang="en-US" sz="3200" dirty="0"/>
              <a:t>is suggested, before attempting </a:t>
            </a:r>
            <a:r>
              <a:rPr lang="en-US" sz="3200" b="1" dirty="0">
                <a:solidFill>
                  <a:schemeClr val="bg1"/>
                </a:solidFill>
              </a:rPr>
              <a:t>scaffolding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252148-19E3-4B22-B097-0B5BF996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Scaffolding ASP.NET Core Identity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B664F6-4D68-4962-8D3D-A0748E231B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9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190500" y="1195388"/>
            <a:ext cx="11817350" cy="5202237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ApplicationUser.cs</a:t>
            </a:r>
            <a:r>
              <a:rPr lang="en-US" dirty="0"/>
              <a:t> – can add user functionality</a:t>
            </a:r>
            <a:endParaRPr lang="en-US" noProof="1"/>
          </a:p>
          <a:p>
            <a:r>
              <a:rPr lang="en-US" dirty="0"/>
              <a:t>Extends the </a:t>
            </a:r>
            <a:r>
              <a:rPr lang="en-US" b="1" dirty="0">
                <a:solidFill>
                  <a:schemeClr val="bg1"/>
                </a:solidFill>
              </a:rPr>
              <a:t>user</a:t>
            </a:r>
            <a:r>
              <a:rPr lang="en-US" dirty="0"/>
              <a:t> information for the ASP.NET Core application</a:t>
            </a:r>
            <a:r>
              <a:rPr lang="bg-BG" dirty="0"/>
              <a:t> </a:t>
            </a:r>
            <a:br>
              <a:rPr lang="en-US" dirty="0"/>
            </a:br>
            <a:r>
              <a:rPr lang="en-US" dirty="0"/>
              <a:t>derived from </a:t>
            </a:r>
            <a:r>
              <a:rPr lang="en-US" b="1" noProof="1">
                <a:solidFill>
                  <a:schemeClr val="bg1"/>
                </a:solidFill>
              </a:rPr>
              <a:t>IdentityUser</a:t>
            </a:r>
            <a:endParaRPr lang="en-US" b="1" dirty="0">
              <a:solidFill>
                <a:schemeClr val="bg1"/>
              </a:solidFill>
            </a:endParaRPr>
          </a:p>
          <a:p>
            <a:pPr lvl="1"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Id</a:t>
            </a:r>
            <a:r>
              <a:rPr lang="en-US" dirty="0"/>
              <a:t> (unique User Id, string holding a </a:t>
            </a:r>
            <a:r>
              <a:rPr lang="en-US" b="1" dirty="0">
                <a:solidFill>
                  <a:schemeClr val="bg1"/>
                </a:solidFill>
              </a:rPr>
              <a:t>GUID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E.g. </a:t>
            </a:r>
            <a:r>
              <a:rPr lang="en-US" b="1" dirty="0">
                <a:solidFill>
                  <a:schemeClr val="bg1"/>
                </a:solidFill>
              </a:rPr>
              <a:t>313c241a-29ed-4398-b185-9a143bbd03ef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Username</a:t>
            </a:r>
            <a:r>
              <a:rPr lang="en-US" dirty="0"/>
              <a:t> (unique username), e.g. </a:t>
            </a:r>
            <a:r>
              <a:rPr lang="en-US" b="1" noProof="1">
                <a:solidFill>
                  <a:schemeClr val="bg1"/>
                </a:solidFill>
              </a:rPr>
              <a:t>maria</a:t>
            </a:r>
          </a:p>
          <a:p>
            <a:pPr lvl="1"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Email</a:t>
            </a:r>
            <a:r>
              <a:rPr lang="en-US" dirty="0"/>
              <a:t> (email address – can be unique), e.g. </a:t>
            </a:r>
            <a:r>
              <a:rPr lang="en-US" b="1" dirty="0">
                <a:solidFill>
                  <a:schemeClr val="bg1"/>
                </a:solidFill>
              </a:rPr>
              <a:t>mm@gmail.com</a:t>
            </a:r>
          </a:p>
          <a:p>
            <a:r>
              <a:rPr lang="en-US" dirty="0"/>
              <a:t>May hold </a:t>
            </a:r>
            <a:r>
              <a:rPr lang="en-US" b="1" dirty="0">
                <a:solidFill>
                  <a:schemeClr val="bg1"/>
                </a:solidFill>
              </a:rPr>
              <a:t>additional fields</a:t>
            </a:r>
            <a:r>
              <a:rPr lang="en-US" dirty="0"/>
              <a:t>, e.g. first name, last name,</a:t>
            </a:r>
            <a:br>
              <a:rPr lang="en-US" dirty="0"/>
            </a:br>
            <a:r>
              <a:rPr lang="en-US" dirty="0"/>
              <a:t>date of birth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Extending ASP.NET Core Identity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>
          <a:xfrm>
            <a:off x="1156652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027" name="Picture 3" descr="C:\Users\Roy Jones Jr\Desktop\U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52" y="2395635"/>
            <a:ext cx="2066730" cy="20667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14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EFAD76C-A732-4825-84AF-BA65DC58F2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5" y="1196125"/>
            <a:ext cx="11818096" cy="5561126"/>
          </a:xfrm>
        </p:spPr>
        <p:txBody>
          <a:bodyPr>
            <a:no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sz="3000" b="1" dirty="0">
                <a:solidFill>
                  <a:schemeClr val="bg1"/>
                </a:solidFill>
              </a:rPr>
              <a:t>SQL</a:t>
            </a:r>
            <a:r>
              <a:rPr lang="en-US" sz="3000" dirty="0"/>
              <a:t> Injection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URL/HTTP manipulation attacks (</a:t>
            </a:r>
            <a:r>
              <a:rPr lang="en-US" sz="3000" b="1" dirty="0">
                <a:solidFill>
                  <a:schemeClr val="bg1"/>
                </a:solidFill>
              </a:rPr>
              <a:t>Parameter Tampering</a:t>
            </a:r>
            <a:r>
              <a:rPr lang="en-US" sz="3000" dirty="0"/>
              <a:t>)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sz="3000" dirty="0"/>
              <a:t>Cross-site Scripting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en-US" sz="3000" dirty="0"/>
              <a:t>(</a:t>
            </a:r>
            <a:r>
              <a:rPr lang="en-US" sz="3000" b="1" dirty="0">
                <a:solidFill>
                  <a:schemeClr val="bg1"/>
                </a:solidFill>
              </a:rPr>
              <a:t>XSS</a:t>
            </a:r>
            <a:r>
              <a:rPr lang="en-US" sz="3000" dirty="0"/>
              <a:t>)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chemeClr val="tx1"/>
              </a:buClr>
            </a:pPr>
            <a:r>
              <a:rPr lang="en-US" sz="3000" dirty="0"/>
              <a:t>Cross-site Request Forgery (</a:t>
            </a:r>
            <a:r>
              <a:rPr lang="en-US" sz="3000" b="1" dirty="0">
                <a:solidFill>
                  <a:schemeClr val="bg1"/>
                </a:solidFill>
              </a:rPr>
              <a:t>CSRF</a:t>
            </a:r>
            <a:r>
              <a:rPr lang="en-US" sz="3000" dirty="0"/>
              <a:t>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Brute Force Attacks (also </a:t>
            </a:r>
            <a:r>
              <a:rPr lang="en-US" sz="3000" b="1" dirty="0">
                <a:solidFill>
                  <a:schemeClr val="bg1"/>
                </a:solidFill>
              </a:rPr>
              <a:t>DDoS</a:t>
            </a:r>
            <a:r>
              <a:rPr lang="en-US" sz="3000" dirty="0"/>
              <a:t>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Insufficient </a:t>
            </a:r>
            <a:r>
              <a:rPr lang="en-US" sz="3000" b="1" dirty="0">
                <a:solidFill>
                  <a:schemeClr val="bg1"/>
                </a:solidFill>
              </a:rPr>
              <a:t>Access</a:t>
            </a:r>
            <a:r>
              <a:rPr lang="en-US" sz="3000" dirty="0"/>
              <a:t> Control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Too much </a:t>
            </a:r>
            <a:r>
              <a:rPr lang="en-US" sz="3000" b="1" dirty="0">
                <a:solidFill>
                  <a:schemeClr val="bg1"/>
                </a:solidFill>
              </a:rPr>
              <a:t>information</a:t>
            </a:r>
            <a:r>
              <a:rPr lang="en-US" sz="3000" dirty="0"/>
              <a:t> in Errors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Missing </a:t>
            </a:r>
            <a:r>
              <a:rPr lang="en-US" sz="3000" b="1" dirty="0">
                <a:solidFill>
                  <a:schemeClr val="bg1"/>
                </a:solidFill>
              </a:rPr>
              <a:t>SSL</a:t>
            </a:r>
            <a:r>
              <a:rPr lang="en-US" sz="3000" dirty="0"/>
              <a:t> (HTTPS) / </a:t>
            </a:r>
            <a:r>
              <a:rPr lang="en-US" sz="3000" b="1" dirty="0">
                <a:solidFill>
                  <a:schemeClr val="bg1"/>
                </a:solidFill>
              </a:rPr>
              <a:t>MITM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Phishing/Social Engineering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000" dirty="0"/>
              <a:t>Security flows in other software we use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78C6C4-C51D-4336-B527-FD873271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Web Security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8C4CC-6FCD-4823-9112-CBB3E50EA5E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05876B-4056-4F3F-962D-1B5E43722BEF}"/>
              </a:ext>
            </a:extLst>
          </p:cNvPr>
          <p:cNvGrpSpPr/>
          <p:nvPr/>
        </p:nvGrpSpPr>
        <p:grpSpPr>
          <a:xfrm>
            <a:off x="8608452" y="1312129"/>
            <a:ext cx="3797842" cy="3526358"/>
            <a:chOff x="8227265" y="2398834"/>
            <a:chExt cx="3889431" cy="355355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1F6A0AA-41A0-47D7-9B11-C95B057943B3}"/>
                </a:ext>
              </a:extLst>
            </p:cNvPr>
            <p:cNvGrpSpPr/>
            <p:nvPr/>
          </p:nvGrpSpPr>
          <p:grpSpPr>
            <a:xfrm>
              <a:off x="8227265" y="2398834"/>
              <a:ext cx="3889431" cy="3553556"/>
              <a:chOff x="8227265" y="2398834"/>
              <a:chExt cx="3889431" cy="355355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20B0442-2192-431C-B96A-7541E33160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95416">
                <a:off x="10339158" y="3270737"/>
                <a:ext cx="1777538" cy="1414624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54ED78A-149B-4040-8227-35B091A079F2}"/>
                  </a:ext>
                </a:extLst>
              </p:cNvPr>
              <p:cNvGrpSpPr/>
              <p:nvPr/>
            </p:nvGrpSpPr>
            <p:grpSpPr>
              <a:xfrm>
                <a:off x="8227265" y="2398834"/>
                <a:ext cx="3668727" cy="3553556"/>
                <a:chOff x="8227264" y="2398834"/>
                <a:chExt cx="3713556" cy="3553556"/>
              </a:xfrm>
            </p:grpSpPr>
            <p:pic>
              <p:nvPicPr>
                <p:cNvPr id="8" name="Graphic 7" descr="Man">
                  <a:extLst>
                    <a:ext uri="{FF2B5EF4-FFF2-40B4-BE49-F238E27FC236}">
                      <a16:creationId xmlns:a16="http://schemas.microsoft.com/office/drawing/2014/main" id="{2E937178-0A01-47C9-BF56-66228FD10C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7264" y="2398834"/>
                  <a:ext cx="3553556" cy="3553556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0045DBB0-C9D5-400A-AE8D-654919C45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27880">
                  <a:off x="8471068" y="3595728"/>
                  <a:ext cx="1609282" cy="1609282"/>
                </a:xfrm>
                <a:prstGeom prst="rect">
                  <a:avLst/>
                </a:prstGeom>
              </p:spPr>
            </p:pic>
            <p:pic>
              <p:nvPicPr>
                <p:cNvPr id="14" name="Graphic 13" descr="Lock">
                  <a:extLst>
                    <a:ext uri="{FF2B5EF4-FFF2-40B4-BE49-F238E27FC236}">
                      <a16:creationId xmlns:a16="http://schemas.microsoft.com/office/drawing/2014/main" id="{7ABC87D2-8119-4080-9982-641D0C2636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 rot="21062043">
                  <a:off x="8793835" y="386232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6" name="Graphic 15" descr="Glasses">
                  <a:extLst>
                    <a:ext uri="{FF2B5EF4-FFF2-40B4-BE49-F238E27FC236}">
                      <a16:creationId xmlns:a16="http://schemas.microsoft.com/office/drawing/2014/main" id="{191B7580-C3D7-48D2-9EA7-EE77077299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96452" y="2439658"/>
                  <a:ext cx="635242" cy="635242"/>
                </a:xfrm>
                <a:prstGeom prst="rect">
                  <a:avLst/>
                </a:prstGeom>
              </p:spPr>
            </p:pic>
            <p:pic>
              <p:nvPicPr>
                <p:cNvPr id="18" name="Graphic 17" descr="Atom">
                  <a:extLst>
                    <a:ext uri="{FF2B5EF4-FFF2-40B4-BE49-F238E27FC236}">
                      <a16:creationId xmlns:a16="http://schemas.microsoft.com/office/drawing/2014/main" id="{A4F1240F-C60D-4BDB-842D-65EA71BFD0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765991" flipV="1">
                  <a:off x="10904889" y="3892728"/>
                  <a:ext cx="326987" cy="326987"/>
                </a:xfrm>
                <a:prstGeom prst="rect">
                  <a:avLst/>
                </a:prstGeom>
              </p:spPr>
            </p:pic>
            <p:pic>
              <p:nvPicPr>
                <p:cNvPr id="19" name="Graphic 18" descr="Atom">
                  <a:extLst>
                    <a:ext uri="{FF2B5EF4-FFF2-40B4-BE49-F238E27FC236}">
                      <a16:creationId xmlns:a16="http://schemas.microsoft.com/office/drawing/2014/main" id="{68A8379F-CDB4-4B92-B9B2-674CBBE8CF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765991" flipV="1">
                  <a:off x="11078188" y="3750308"/>
                  <a:ext cx="326987" cy="326987"/>
                </a:xfrm>
                <a:prstGeom prst="rect">
                  <a:avLst/>
                </a:prstGeom>
              </p:spPr>
            </p:pic>
            <p:pic>
              <p:nvPicPr>
                <p:cNvPr id="20" name="Graphic 19" descr="Atom">
                  <a:extLst>
                    <a:ext uri="{FF2B5EF4-FFF2-40B4-BE49-F238E27FC236}">
                      <a16:creationId xmlns:a16="http://schemas.microsoft.com/office/drawing/2014/main" id="{8F342C15-DEEB-41DF-8D31-971D4E2759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765991" flipV="1">
                  <a:off x="11248379" y="3570564"/>
                  <a:ext cx="358020" cy="358020"/>
                </a:xfrm>
                <a:prstGeom prst="rect">
                  <a:avLst/>
                </a:prstGeom>
              </p:spPr>
            </p:pic>
            <p:pic>
              <p:nvPicPr>
                <p:cNvPr id="21" name="Graphic 20" descr="Atom">
                  <a:extLst>
                    <a:ext uri="{FF2B5EF4-FFF2-40B4-BE49-F238E27FC236}">
                      <a16:creationId xmlns:a16="http://schemas.microsoft.com/office/drawing/2014/main" id="{0DEBCEE1-D1B1-4640-88E3-548009BA49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765991" flipV="1">
                  <a:off x="11419998" y="3400256"/>
                  <a:ext cx="388922" cy="388922"/>
                </a:xfrm>
                <a:prstGeom prst="rect">
                  <a:avLst/>
                </a:prstGeom>
              </p:spPr>
            </p:pic>
            <p:pic>
              <p:nvPicPr>
                <p:cNvPr id="22" name="Graphic 21" descr="Atom">
                  <a:extLst>
                    <a:ext uri="{FF2B5EF4-FFF2-40B4-BE49-F238E27FC236}">
                      <a16:creationId xmlns:a16="http://schemas.microsoft.com/office/drawing/2014/main" id="{2FD3C23E-E3ED-4368-89B4-6DE335407C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 rot="2765991" flipV="1">
                  <a:off x="11613833" y="3283738"/>
                  <a:ext cx="326987" cy="326987"/>
                </a:xfrm>
                <a:prstGeom prst="rect">
                  <a:avLst/>
                </a:prstGeom>
              </p:spPr>
            </p:pic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4B30289-2AF9-440C-AE4D-C41C6468C57A}"/>
                </a:ext>
              </a:extLst>
            </p:cNvPr>
            <p:cNvSpPr txBox="1"/>
            <p:nvPr/>
          </p:nvSpPr>
          <p:spPr>
            <a:xfrm>
              <a:off x="9618040" y="3351275"/>
              <a:ext cx="850407" cy="562526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144000" tIns="108000" rIns="144000" bIns="108000" rtlCol="0">
              <a:spAutoFit/>
            </a:bodyPr>
            <a:lstStyle/>
            <a:p>
              <a:pPr algn="l" eaLnBrk="0" hangingPunct="0">
                <a:lnSpc>
                  <a:spcPct val="110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400" b="1" dirty="0">
                  <a:solidFill>
                    <a:schemeClr val="bg2"/>
                  </a:solidFill>
                </a:rPr>
                <a:t>Dev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21AF17D-540F-4878-B7BE-D5275A19C9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08" y="4714966"/>
            <a:ext cx="6263226" cy="1233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857E9C-E3D9-4DF7-8695-DD958088AA1A}"/>
              </a:ext>
            </a:extLst>
          </p:cNvPr>
          <p:cNvSpPr txBox="1"/>
          <p:nvPr/>
        </p:nvSpPr>
        <p:spPr>
          <a:xfrm>
            <a:off x="7712978" y="6043961"/>
            <a:ext cx="3966947" cy="604049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none" lIns="144000" tIns="108000" rIns="144000" bIns="108000" rtlCol="0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dirty="0">
                <a:hlinkClick r:id="rId15"/>
              </a:rPr>
              <a:t>https://www.exploit-db.com/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806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CA2FD4DB-74A4-47C6-A21C-16974765109C}"/>
              </a:ext>
            </a:extLst>
          </p:cNvPr>
          <p:cNvSpPr/>
          <p:nvPr/>
        </p:nvSpPr>
        <p:spPr bwMode="auto">
          <a:xfrm>
            <a:off x="4286865" y="792820"/>
            <a:ext cx="3608437" cy="3749683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107DA7-E80E-457E-804F-5B597B23AA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783528"/>
            <a:ext cx="10961783" cy="768084"/>
          </a:xfrm>
        </p:spPr>
        <p:txBody>
          <a:bodyPr/>
          <a:lstStyle/>
          <a:p>
            <a:r>
              <a:rPr lang="en-US" dirty="0"/>
              <a:t>Gaining Full Control over Identity 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644B9-E677-40AE-961C-225F051EFF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DE2071-4A9C-4E94-9294-D95FD76CC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782" y="306388"/>
            <a:ext cx="10198602" cy="54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93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4B2E1A-B1CC-4AAC-8A39-368C4B0A5E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default identity behavior is replaced with a custom such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implement a custom </a:t>
            </a:r>
            <a:r>
              <a:rPr lang="en-US" b="1" dirty="0">
                <a:solidFill>
                  <a:schemeClr val="bg1"/>
                </a:solidFill>
              </a:rPr>
              <a:t>User</a:t>
            </a:r>
            <a:r>
              <a:rPr lang="en-US" dirty="0"/>
              <a:t> and a Custom </a:t>
            </a:r>
            <a:r>
              <a:rPr lang="en-US" b="1" dirty="0">
                <a:solidFill>
                  <a:schemeClr val="bg1"/>
                </a:solidFill>
              </a:rPr>
              <a:t>User Role</a:t>
            </a:r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93B0A7-088F-4B3E-B8E6-D00F6969A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Gaining Full Identity Control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25C7291-37BC-431F-B63B-6F268381703F}"/>
              </a:ext>
            </a:extLst>
          </p:cNvPr>
          <p:cNvSpPr txBox="1">
            <a:spLocks/>
          </p:cNvSpPr>
          <p:nvPr/>
        </p:nvSpPr>
        <p:spPr>
          <a:xfrm>
            <a:off x="720969" y="2023578"/>
            <a:ext cx="10363200" cy="3120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000" noProof="1">
                <a:solidFill>
                  <a:schemeClr val="tx1"/>
                </a:solidFill>
                <a:effectLst/>
              </a:rPr>
              <a:t>public void</a:t>
            </a:r>
            <a:r>
              <a:rPr lang="en-US" sz="2000" noProof="1">
                <a:effectLst/>
              </a:rPr>
              <a:t> </a:t>
            </a:r>
            <a:r>
              <a:rPr lang="en-US" sz="2000" noProof="1">
                <a:solidFill>
                  <a:schemeClr val="bg1"/>
                </a:solidFill>
                <a:effectLst/>
              </a:rPr>
              <a:t>ConfigureServices</a:t>
            </a:r>
            <a:r>
              <a:rPr lang="en-US" sz="2000" noProof="1">
                <a:solidFill>
                  <a:schemeClr val="tx1"/>
                </a:solidFill>
                <a:effectLst/>
              </a:rPr>
              <a:t>(</a:t>
            </a:r>
            <a:r>
              <a:rPr lang="en-US" sz="2000" noProof="1">
                <a:solidFill>
                  <a:schemeClr val="bg1"/>
                </a:solidFill>
                <a:effectLst/>
              </a:rPr>
              <a:t>IServiceCollection</a:t>
            </a:r>
            <a:r>
              <a:rPr lang="en-US" sz="2000" noProof="1">
                <a:solidFill>
                  <a:schemeClr val="tx1"/>
                </a:solidFill>
                <a:effectLst/>
              </a:rPr>
              <a:t> services)</a:t>
            </a: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    ...</a:t>
            </a:r>
            <a:endParaRPr lang="en-US" sz="2000" noProof="1">
              <a:effectLst/>
            </a:endParaRPr>
          </a:p>
          <a:p>
            <a:r>
              <a:rPr lang="en-US" sz="2000" noProof="1">
                <a:effectLst/>
              </a:rPr>
              <a:t>    services.</a:t>
            </a:r>
            <a:r>
              <a:rPr lang="en-US" sz="2000" noProof="1">
                <a:solidFill>
                  <a:schemeClr val="bg1"/>
                </a:solidFill>
                <a:effectLst/>
              </a:rPr>
              <a:t>AddIdentity</a:t>
            </a:r>
            <a:r>
              <a:rPr lang="en-US" sz="2000" noProof="1">
                <a:effectLst/>
              </a:rPr>
              <a:t>&lt;</a:t>
            </a:r>
            <a:r>
              <a:rPr lang="en-US" sz="2000" noProof="1">
                <a:solidFill>
                  <a:schemeClr val="bg1"/>
                </a:solidFill>
                <a:effectLst/>
              </a:rPr>
              <a:t>IdentityUser</a:t>
            </a:r>
            <a:r>
              <a:rPr lang="en-US" sz="2000" noProof="1">
                <a:effectLst/>
              </a:rPr>
              <a:t>, </a:t>
            </a:r>
            <a:r>
              <a:rPr lang="en-US" sz="2000" noProof="1">
                <a:solidFill>
                  <a:schemeClr val="bg1"/>
                </a:solidFill>
                <a:effectLst/>
              </a:rPr>
              <a:t>IdentityRole</a:t>
            </a:r>
            <a:r>
              <a:rPr lang="en-US" sz="2000" noProof="1">
                <a:effectLst/>
              </a:rPr>
              <a:t>&gt;()</a:t>
            </a:r>
            <a:r>
              <a:rPr lang="en-US" sz="2000" noProof="1">
                <a:solidFill>
                  <a:schemeClr val="tx1"/>
                </a:solidFill>
                <a:effectLst/>
              </a:rPr>
              <a:t> </a:t>
            </a: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        </a:t>
            </a:r>
            <a:r>
              <a:rPr lang="en-US" sz="2000" noProof="1">
                <a:solidFill>
                  <a:schemeClr val="accent2"/>
                </a:solidFill>
                <a:effectLst/>
              </a:rPr>
              <a:t>// services.AddDefaultIdentity&lt;IdentityUser&gt;()</a:t>
            </a:r>
          </a:p>
          <a:p>
            <a:r>
              <a:rPr lang="en-US" sz="2000" noProof="1">
                <a:effectLst/>
              </a:rPr>
              <a:t>        .AddEntityFrameworkStores&lt;ApplicationDbContext&gt;()</a:t>
            </a:r>
          </a:p>
          <a:p>
            <a:r>
              <a:rPr lang="en-US" sz="2000" noProof="1">
                <a:effectLst/>
              </a:rPr>
              <a:t>        .</a:t>
            </a:r>
            <a:r>
              <a:rPr lang="en-US" sz="2000" noProof="1">
                <a:solidFill>
                  <a:schemeClr val="bg1"/>
                </a:solidFill>
                <a:effectLst/>
              </a:rPr>
              <a:t>AddDefaultTokenProviders</a:t>
            </a:r>
            <a:r>
              <a:rPr lang="en-US" sz="2000" noProof="1">
                <a:effectLst/>
              </a:rPr>
              <a:t>();</a:t>
            </a:r>
          </a:p>
          <a:p>
            <a:r>
              <a:rPr lang="en-US" sz="2000" noProof="1">
                <a:effectLst/>
              </a:rPr>
              <a:t>    ...</a:t>
            </a: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36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4B2E1A-B1CC-4AAC-8A39-368C4B0A5E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424483"/>
          </a:xfrm>
        </p:spPr>
        <p:txBody>
          <a:bodyPr>
            <a:normAutofit/>
          </a:bodyPr>
          <a:lstStyle/>
          <a:p>
            <a:r>
              <a:rPr lang="en-US" sz="3200" noProof="1"/>
              <a:t>The following sets the </a:t>
            </a:r>
            <a:r>
              <a:rPr lang="en-US" sz="3200" b="1" noProof="1">
                <a:solidFill>
                  <a:schemeClr val="bg1"/>
                </a:solidFill>
              </a:rPr>
              <a:t>LoginPath</a:t>
            </a:r>
            <a:r>
              <a:rPr lang="en-US" sz="3200" noProof="1"/>
              <a:t>, </a:t>
            </a:r>
            <a:r>
              <a:rPr lang="en-US" sz="3200" b="1" noProof="1">
                <a:solidFill>
                  <a:schemeClr val="bg1"/>
                </a:solidFill>
              </a:rPr>
              <a:t>LogoutPath</a:t>
            </a:r>
            <a:r>
              <a:rPr lang="en-US" sz="3200" noProof="1"/>
              <a:t>, </a:t>
            </a:r>
            <a:r>
              <a:rPr lang="en-US" sz="3200" b="1" noProof="1">
                <a:solidFill>
                  <a:schemeClr val="bg1"/>
                </a:solidFill>
              </a:rPr>
              <a:t>AccessDeniedPath</a:t>
            </a:r>
          </a:p>
          <a:p>
            <a:endParaRPr lang="en-US" sz="3200" b="1" noProof="1">
              <a:solidFill>
                <a:schemeClr val="bg1"/>
              </a:solidFill>
            </a:endParaRPr>
          </a:p>
          <a:p>
            <a:endParaRPr lang="en-US" sz="3200" b="1" noProof="1">
              <a:solidFill>
                <a:schemeClr val="bg1"/>
              </a:solidFill>
            </a:endParaRPr>
          </a:p>
          <a:p>
            <a:endParaRPr lang="en-US" sz="3200" b="1" noProof="1">
              <a:solidFill>
                <a:schemeClr val="bg1"/>
              </a:solidFill>
            </a:endParaRPr>
          </a:p>
          <a:p>
            <a:endParaRPr lang="en-US" sz="3200" b="1" noProof="1">
              <a:solidFill>
                <a:schemeClr val="bg1"/>
              </a:solidFill>
            </a:endParaRPr>
          </a:p>
          <a:p>
            <a:endParaRPr lang="en-US" sz="3200" b="1" noProof="1">
              <a:solidFill>
                <a:schemeClr val="bg1"/>
              </a:solidFill>
            </a:endParaRPr>
          </a:p>
          <a:p>
            <a:endParaRPr lang="en-US" sz="3200" b="1" noProof="1">
              <a:solidFill>
                <a:schemeClr val="bg1"/>
              </a:solidFill>
            </a:endParaRPr>
          </a:p>
          <a:p>
            <a:endParaRPr lang="en-US" sz="3200" b="1" noProof="1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93B0A7-088F-4B3E-B8E6-D00F6969A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Gaining Full Identity Control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25C7291-37BC-431F-B63B-6F268381703F}"/>
              </a:ext>
            </a:extLst>
          </p:cNvPr>
          <p:cNvSpPr txBox="1">
            <a:spLocks/>
          </p:cNvSpPr>
          <p:nvPr/>
        </p:nvSpPr>
        <p:spPr>
          <a:xfrm>
            <a:off x="914400" y="2170334"/>
            <a:ext cx="10363200" cy="379777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defPPr>
              <a:defRPr lang="en-US"/>
            </a:defPPr>
            <a:lvl1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 sz="22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r>
              <a:rPr lang="en-US" sz="2000" noProof="1">
                <a:solidFill>
                  <a:schemeClr val="tx1"/>
                </a:solidFill>
                <a:effectLst/>
              </a:rPr>
              <a:t>public void</a:t>
            </a:r>
            <a:r>
              <a:rPr lang="en-US" sz="2000" noProof="1">
                <a:effectLst/>
              </a:rPr>
              <a:t> </a:t>
            </a:r>
            <a:r>
              <a:rPr lang="en-US" sz="2000" noProof="1">
                <a:solidFill>
                  <a:schemeClr val="bg1"/>
                </a:solidFill>
                <a:effectLst/>
              </a:rPr>
              <a:t>ConfigureServices</a:t>
            </a:r>
            <a:r>
              <a:rPr lang="en-US" sz="2000" noProof="1">
                <a:solidFill>
                  <a:schemeClr val="tx1"/>
                </a:solidFill>
                <a:effectLst/>
              </a:rPr>
              <a:t>(</a:t>
            </a:r>
            <a:r>
              <a:rPr lang="en-US" sz="2000" noProof="1">
                <a:solidFill>
                  <a:schemeClr val="bg1"/>
                </a:solidFill>
                <a:effectLst/>
              </a:rPr>
              <a:t>IServiceCollection</a:t>
            </a:r>
            <a:r>
              <a:rPr lang="en-US" sz="2000" noProof="1">
                <a:solidFill>
                  <a:schemeClr val="tx1"/>
                </a:solidFill>
                <a:effectLst/>
              </a:rPr>
              <a:t> services)</a:t>
            </a: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    ...</a:t>
            </a:r>
            <a:endParaRPr lang="en-US" sz="2000" noProof="1">
              <a:effectLst/>
            </a:endParaRPr>
          </a:p>
          <a:p>
            <a:r>
              <a:rPr lang="en-US" sz="2000" noProof="1">
                <a:effectLst/>
              </a:rPr>
              <a:t>    services.</a:t>
            </a:r>
            <a:r>
              <a:rPr lang="en-US" sz="2000" noProof="1">
                <a:solidFill>
                  <a:schemeClr val="bg1"/>
                </a:solidFill>
                <a:effectLst/>
              </a:rPr>
              <a:t>ConfigureApplicationCookie</a:t>
            </a:r>
            <a:r>
              <a:rPr lang="en-US" sz="2000" noProof="1">
                <a:effectLst/>
              </a:rPr>
              <a:t>(options =&gt;</a:t>
            </a:r>
          </a:p>
          <a:p>
            <a:r>
              <a:rPr lang="en-US" sz="2000" noProof="1">
                <a:effectLst/>
              </a:rPr>
              <a:t>    {</a:t>
            </a:r>
          </a:p>
          <a:p>
            <a:r>
              <a:rPr lang="en-US" sz="2000" noProof="1">
                <a:effectLst/>
              </a:rPr>
              <a:t>        options.</a:t>
            </a:r>
            <a:r>
              <a:rPr lang="en-US" sz="2000" noProof="1">
                <a:solidFill>
                  <a:schemeClr val="bg1"/>
                </a:solidFill>
                <a:effectLst/>
              </a:rPr>
              <a:t>LoginPath</a:t>
            </a:r>
            <a:r>
              <a:rPr lang="en-US" sz="2000" noProof="1">
                <a:effectLst/>
              </a:rPr>
              <a:t> = $"</a:t>
            </a:r>
            <a:r>
              <a:rPr lang="en-US" sz="2000" noProof="1">
                <a:solidFill>
                  <a:schemeClr val="bg1"/>
                </a:solidFill>
                <a:effectLst/>
              </a:rPr>
              <a:t>/Identity/Account/Login</a:t>
            </a:r>
            <a:r>
              <a:rPr lang="en-US" sz="2000" noProof="1">
                <a:effectLst/>
              </a:rPr>
              <a:t>";</a:t>
            </a:r>
          </a:p>
          <a:p>
            <a:r>
              <a:rPr lang="en-US" sz="2000" noProof="1">
                <a:effectLst/>
              </a:rPr>
              <a:t>        options.</a:t>
            </a:r>
            <a:r>
              <a:rPr lang="en-US" sz="2000" noProof="1">
                <a:solidFill>
                  <a:schemeClr val="bg1"/>
                </a:solidFill>
                <a:effectLst/>
              </a:rPr>
              <a:t>LogoutPath</a:t>
            </a:r>
            <a:r>
              <a:rPr lang="en-US" sz="2000" noProof="1">
                <a:effectLst/>
              </a:rPr>
              <a:t> = $"</a:t>
            </a:r>
            <a:r>
              <a:rPr lang="en-US" sz="2000" noProof="1">
                <a:solidFill>
                  <a:schemeClr val="bg1"/>
                </a:solidFill>
                <a:effectLst/>
              </a:rPr>
              <a:t>/Identity/Account/Logout</a:t>
            </a:r>
            <a:r>
              <a:rPr lang="en-US" sz="2000" noProof="1">
                <a:effectLst/>
              </a:rPr>
              <a:t>";</a:t>
            </a:r>
          </a:p>
          <a:p>
            <a:r>
              <a:rPr lang="en-US" sz="2000" noProof="1">
                <a:effectLst/>
              </a:rPr>
              <a:t>        options.</a:t>
            </a:r>
            <a:r>
              <a:rPr lang="en-US" sz="2000" noProof="1">
                <a:solidFill>
                  <a:schemeClr val="bg1"/>
                </a:solidFill>
                <a:effectLst/>
              </a:rPr>
              <a:t>AccessDeniedPath</a:t>
            </a:r>
            <a:r>
              <a:rPr lang="en-US" sz="2000" noProof="1">
                <a:effectLst/>
              </a:rPr>
              <a:t> = $"</a:t>
            </a:r>
            <a:r>
              <a:rPr lang="en-US" sz="2000" noProof="1">
                <a:solidFill>
                  <a:schemeClr val="bg1"/>
                </a:solidFill>
                <a:effectLst/>
              </a:rPr>
              <a:t>/Identity/Account/AccessDenied</a:t>
            </a:r>
            <a:r>
              <a:rPr lang="en-US" sz="2000" noProof="1">
                <a:effectLst/>
              </a:rPr>
              <a:t>";</a:t>
            </a:r>
          </a:p>
          <a:p>
            <a:r>
              <a:rPr lang="en-US" sz="2000" noProof="1">
                <a:effectLst/>
              </a:rPr>
              <a:t>    });    </a:t>
            </a:r>
          </a:p>
          <a:p>
            <a:r>
              <a:rPr lang="en-US" sz="2000" noProof="1">
                <a:effectLst/>
              </a:rPr>
              <a:t>    ...</a:t>
            </a:r>
          </a:p>
          <a:p>
            <a:r>
              <a:rPr lang="en-US" sz="2000" noProof="1">
                <a:solidFill>
                  <a:schemeClr val="tx1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5558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1A5799-11DD-496A-BBF1-6C7C73E77A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254" y="5299705"/>
            <a:ext cx="11043491" cy="768084"/>
          </a:xfrm>
        </p:spPr>
        <p:txBody>
          <a:bodyPr/>
          <a:lstStyle/>
          <a:p>
            <a:r>
              <a:rPr lang="en-US" dirty="0"/>
              <a:t>Authentication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51220-191C-4F38-BA2F-1D79044BEF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Graphic 2" descr="User">
            <a:extLst>
              <a:ext uri="{FF2B5EF4-FFF2-40B4-BE49-F238E27FC236}">
                <a16:creationId xmlns:a16="http://schemas.microsoft.com/office/drawing/2014/main" id="{C5206DC6-978B-41D9-80E1-F3811208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0565" y="1727982"/>
            <a:ext cx="1950868" cy="195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9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7A1698-881F-4205-B3F0-F551C5174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There are many types of </a:t>
            </a:r>
            <a:r>
              <a:rPr lang="en-US" noProof="1"/>
              <a:t>auth</a:t>
            </a:r>
            <a:r>
              <a:rPr lang="en-US" dirty="0"/>
              <a:t> in </a:t>
            </a:r>
            <a:r>
              <a:rPr lang="en-US" b="1" dirty="0">
                <a:solidFill>
                  <a:schemeClr val="bg1"/>
                </a:solidFill>
              </a:rPr>
              <a:t>ASP.NET Core </a:t>
            </a:r>
            <a:r>
              <a:rPr lang="en-US" dirty="0"/>
              <a:t>applications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Cookie-based</a:t>
            </a:r>
            <a:r>
              <a:rPr lang="en-US" dirty="0"/>
              <a:t> Authentication &amp; Authorization (Identity)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Windows</a:t>
            </a:r>
            <a:r>
              <a:rPr lang="en-US" dirty="0"/>
              <a:t> Authentication &amp; Authorization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Cloud-based</a:t>
            </a:r>
            <a:r>
              <a:rPr lang="en-US" dirty="0"/>
              <a:t> Authentication &amp; Authorization</a:t>
            </a:r>
          </a:p>
          <a:p>
            <a:pPr lvl="1"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JSON Web Tokens </a:t>
            </a:r>
            <a:r>
              <a:rPr lang="en-US" dirty="0"/>
              <a:t>(JWT) Authentication &amp; Authorization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42110B-F3ED-4CD8-B7B4-E62B94B15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AF38D-7985-4753-A26A-E9DB13A291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Graphic 5" descr="Download from cloud">
            <a:extLst>
              <a:ext uri="{FF2B5EF4-FFF2-40B4-BE49-F238E27FC236}">
                <a16:creationId xmlns:a16="http://schemas.microsoft.com/office/drawing/2014/main" id="{B7344F0D-EA87-4C58-AC5A-F77C473CC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9538" y="4489567"/>
            <a:ext cx="2344616" cy="2344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E37017-9DEB-45C3-8EC1-EA7E1DD8A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36" y="4006475"/>
            <a:ext cx="3310796" cy="33107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813B88-A800-45DF-8B6F-B80FD45A7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576" y="4728201"/>
            <a:ext cx="1867347" cy="18673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3FD022-0ABC-4932-BADF-27847BDE0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02" y="4875145"/>
            <a:ext cx="1573457" cy="157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7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2C461-DCD3-4B00-A18B-C3B564D785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36560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Cookie-Based</a:t>
            </a:r>
            <a:r>
              <a:rPr lang="en-US" dirty="0"/>
              <a:t> </a:t>
            </a:r>
            <a:r>
              <a:rPr lang="en-US" noProof="1"/>
              <a:t>auth is the </a:t>
            </a:r>
            <a:r>
              <a:rPr lang="en-US" b="1" noProof="1">
                <a:solidFill>
                  <a:schemeClr val="bg1"/>
                </a:solidFill>
              </a:rPr>
              <a:t>ASP.NET Core </a:t>
            </a:r>
            <a:r>
              <a:rPr lang="en-US" noProof="1"/>
              <a:t>app auth mechanism</a:t>
            </a:r>
          </a:p>
          <a:p>
            <a:pPr lvl="1"/>
            <a:r>
              <a:rPr lang="en-US" dirty="0"/>
              <a:t>Authentication is entirely </a:t>
            </a:r>
            <a:r>
              <a:rPr lang="en-US" b="1" dirty="0">
                <a:solidFill>
                  <a:schemeClr val="bg1"/>
                </a:solidFill>
              </a:rPr>
              <a:t>Cookie-based</a:t>
            </a:r>
          </a:p>
          <a:p>
            <a:pPr lvl="1"/>
            <a:r>
              <a:rPr lang="en-US" dirty="0"/>
              <a:t>This is a major difference from </a:t>
            </a:r>
            <a:r>
              <a:rPr lang="en-US" b="1" dirty="0">
                <a:solidFill>
                  <a:schemeClr val="bg1"/>
                </a:solidFill>
              </a:rPr>
              <a:t>ASP.NET MVC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</a:rPr>
              <a:t>Principal</a:t>
            </a:r>
            <a:r>
              <a:rPr lang="en-US" dirty="0"/>
              <a:t> is based on </a:t>
            </a:r>
            <a:r>
              <a:rPr lang="en-US" b="1" dirty="0">
                <a:solidFill>
                  <a:schemeClr val="bg1"/>
                </a:solidFill>
              </a:rPr>
              <a:t>claims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1F5AA5-95CE-41E0-805B-13D057F9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Cookie-Based Authentication &amp; Authorization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B86BE-79E4-4E1E-8395-7C2A39D729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469E28-ADD0-4F0D-9E6D-36D4FB4A5DA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022" y="5153224"/>
            <a:ext cx="1023567" cy="1017301"/>
          </a:xfrm>
          <a:prstGeom prst="rect">
            <a:avLst/>
          </a:prstGeom>
        </p:spPr>
      </p:pic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A566EFCE-54E5-4A29-A149-F55BF235B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9585" y="4107942"/>
            <a:ext cx="1970940" cy="1970940"/>
          </a:xfrm>
          <a:prstGeom prst="rect">
            <a:avLst/>
          </a:prstGeom>
        </p:spPr>
      </p:pic>
      <p:pic>
        <p:nvPicPr>
          <p:cNvPr id="8" name="Graphic 7" descr="User">
            <a:extLst>
              <a:ext uri="{FF2B5EF4-FFF2-40B4-BE49-F238E27FC236}">
                <a16:creationId xmlns:a16="http://schemas.microsoft.com/office/drawing/2014/main" id="{86B4577F-5C30-4CF4-8B0C-DE54840FDB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0776" y="3755166"/>
            <a:ext cx="1398058" cy="13980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6B60E2-D240-477C-BE0F-4F4DB30754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739" y="3215278"/>
            <a:ext cx="4374409" cy="3253804"/>
          </a:xfrm>
          <a:prstGeom prst="rect">
            <a:avLst/>
          </a:prstGeom>
        </p:spPr>
      </p:pic>
      <p:pic>
        <p:nvPicPr>
          <p:cNvPr id="14" name="Graphic 13" descr="Plug">
            <a:extLst>
              <a:ext uri="{FF2B5EF4-FFF2-40B4-BE49-F238E27FC236}">
                <a16:creationId xmlns:a16="http://schemas.microsoft.com/office/drawing/2014/main" id="{62CEC62C-A5DC-4931-A212-A5DEF6897D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3309196" y="4158209"/>
            <a:ext cx="1398058" cy="187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8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82C461-DCD3-4B00-A18B-C3B564D785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336560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Windows</a:t>
            </a:r>
            <a:r>
              <a:rPr lang="en-US" dirty="0"/>
              <a:t> </a:t>
            </a:r>
            <a:r>
              <a:rPr lang="en-US" noProof="1"/>
              <a:t>auth is a more complex auth mechanism</a:t>
            </a:r>
          </a:p>
          <a:p>
            <a:pPr lvl="1"/>
            <a:r>
              <a:rPr lang="en-US" dirty="0"/>
              <a:t>Relies on the operating system to authenticate users</a:t>
            </a:r>
          </a:p>
          <a:p>
            <a:pPr lvl="1"/>
            <a:r>
              <a:rPr lang="en-US" dirty="0"/>
              <a:t>Credentials are hashed before sent across the network</a:t>
            </a:r>
          </a:p>
          <a:p>
            <a:pPr lvl="1"/>
            <a:r>
              <a:rPr lang="en-US" dirty="0"/>
              <a:t>Best suited for intranet environments</a:t>
            </a:r>
          </a:p>
          <a:p>
            <a:pPr lvl="2"/>
            <a:r>
              <a:rPr lang="en-US" dirty="0"/>
              <a:t>Clients, Users, Servers belong to the same Windows domain (AD)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1F5AA5-95CE-41E0-805B-13D057F99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Windows Authentication &amp; Authorization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B86BE-79E4-4E1E-8395-7C2A39D729D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4D2F10-6D54-4183-9FDE-BE0191D98B8E}"/>
              </a:ext>
            </a:extLst>
          </p:cNvPr>
          <p:cNvGrpSpPr/>
          <p:nvPr/>
        </p:nvGrpSpPr>
        <p:grpSpPr>
          <a:xfrm>
            <a:off x="1659527" y="4236636"/>
            <a:ext cx="8872945" cy="2850477"/>
            <a:chOff x="1730395" y="4287650"/>
            <a:chExt cx="8872945" cy="28504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EAC8FA-3AD5-4833-9E82-76D384D15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0395" y="5391920"/>
              <a:ext cx="1746207" cy="1746207"/>
            </a:xfrm>
            <a:prstGeom prst="rect">
              <a:avLst/>
            </a:prstGeom>
          </p:spPr>
        </p:pic>
        <p:pic>
          <p:nvPicPr>
            <p:cNvPr id="12" name="Graphic 11" descr="Plug">
              <a:extLst>
                <a:ext uri="{FF2B5EF4-FFF2-40B4-BE49-F238E27FC236}">
                  <a16:creationId xmlns:a16="http://schemas.microsoft.com/office/drawing/2014/main" id="{88DD1709-0EE7-4480-B57D-DB5B9A7D0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4545055" y="4287650"/>
              <a:ext cx="2570350" cy="2570350"/>
            </a:xfrm>
            <a:prstGeom prst="rect">
              <a:avLst/>
            </a:prstGeom>
          </p:spPr>
        </p:pic>
        <p:pic>
          <p:nvPicPr>
            <p:cNvPr id="14" name="Graphic 13" descr="User">
              <a:extLst>
                <a:ext uri="{FF2B5EF4-FFF2-40B4-BE49-F238E27FC236}">
                  <a16:creationId xmlns:a16="http://schemas.microsoft.com/office/drawing/2014/main" id="{07B63949-F082-4A26-BA50-D0BB95DF5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27470" y="4614704"/>
              <a:ext cx="1352059" cy="1352059"/>
            </a:xfrm>
            <a:prstGeom prst="rect">
              <a:avLst/>
            </a:prstGeom>
          </p:spPr>
        </p:pic>
        <p:pic>
          <p:nvPicPr>
            <p:cNvPr id="16" name="Graphic 15" descr="Computer">
              <a:extLst>
                <a:ext uri="{FF2B5EF4-FFF2-40B4-BE49-F238E27FC236}">
                  <a16:creationId xmlns:a16="http://schemas.microsoft.com/office/drawing/2014/main" id="{BA1EB5CA-4548-404B-A190-A7949896E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83858" y="4368367"/>
              <a:ext cx="2419482" cy="2419482"/>
            </a:xfrm>
            <a:prstGeom prst="rect">
              <a:avLst/>
            </a:prstGeom>
          </p:spPr>
        </p:pic>
        <p:pic>
          <p:nvPicPr>
            <p:cNvPr id="18" name="Graphic 17" descr="Checkmark">
              <a:extLst>
                <a:ext uri="{FF2B5EF4-FFF2-40B4-BE49-F238E27FC236}">
                  <a16:creationId xmlns:a16="http://schemas.microsoft.com/office/drawing/2014/main" id="{400BB0ED-3B4A-479A-AA39-6A08BF993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557846" y="4934720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40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7DEC3B-8DCA-458B-B1E8-D97FEE6A5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234465"/>
              </a:buClr>
            </a:pPr>
            <a:r>
              <a:rPr lang="en-US" b="1" noProof="1">
                <a:solidFill>
                  <a:schemeClr val="bg1"/>
                </a:solidFill>
              </a:rPr>
              <a:t>Cloud-based</a:t>
            </a:r>
            <a:r>
              <a:rPr lang="en-US" noProof="1"/>
              <a:t> auth is a more modern authentication approach</a:t>
            </a:r>
          </a:p>
          <a:p>
            <a:pPr lvl="1"/>
            <a:r>
              <a:rPr lang="en-US" noProof="1"/>
              <a:t>Authentication &amp; Authorization work is outsourced</a:t>
            </a:r>
          </a:p>
          <a:p>
            <a:pPr lvl="1"/>
            <a:r>
              <a:rPr lang="en-US" noProof="1"/>
              <a:t>An </a:t>
            </a:r>
            <a:r>
              <a:rPr lang="en-US" b="1" noProof="1">
                <a:solidFill>
                  <a:schemeClr val="bg1"/>
                </a:solidFill>
              </a:rPr>
              <a:t>external platform </a:t>
            </a:r>
            <a:r>
              <a:rPr lang="en-US" noProof="1"/>
              <a:t>handles the User functionality</a:t>
            </a:r>
          </a:p>
          <a:p>
            <a:pPr lvl="1"/>
            <a:r>
              <a:rPr lang="en-US" noProof="1"/>
              <a:t>Ensures flexibility and speed</a:t>
            </a:r>
          </a:p>
          <a:p>
            <a:pPr lvl="1"/>
            <a:r>
              <a:rPr lang="en-US" noProof="1"/>
              <a:t>Greatly decouples the auth functionality from the others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40A367-B6E5-4C05-B615-D24DCBAC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Cloud-based Authentication &amp; Authorization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5F430-DDBF-4551-A38C-99EBD7FFB5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A1581B-9ACF-40AB-8ACF-A03AD25F3688}"/>
              </a:ext>
            </a:extLst>
          </p:cNvPr>
          <p:cNvGrpSpPr/>
          <p:nvPr/>
        </p:nvGrpSpPr>
        <p:grpSpPr>
          <a:xfrm>
            <a:off x="1782839" y="4236636"/>
            <a:ext cx="8636628" cy="2570350"/>
            <a:chOff x="1782839" y="4236636"/>
            <a:chExt cx="8636628" cy="2570350"/>
          </a:xfrm>
        </p:grpSpPr>
        <p:pic>
          <p:nvPicPr>
            <p:cNvPr id="7" name="Graphic 6" descr="Plug">
              <a:extLst>
                <a:ext uri="{FF2B5EF4-FFF2-40B4-BE49-F238E27FC236}">
                  <a16:creationId xmlns:a16="http://schemas.microsoft.com/office/drawing/2014/main" id="{D29D4C47-BDAC-4C7A-8C3D-B77CF5422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4474187" y="4236636"/>
              <a:ext cx="2570350" cy="2570350"/>
            </a:xfrm>
            <a:prstGeom prst="rect">
              <a:avLst/>
            </a:prstGeom>
          </p:spPr>
        </p:pic>
        <p:pic>
          <p:nvPicPr>
            <p:cNvPr id="8" name="Graphic 7" descr="User">
              <a:extLst>
                <a:ext uri="{FF2B5EF4-FFF2-40B4-BE49-F238E27FC236}">
                  <a16:creationId xmlns:a16="http://schemas.microsoft.com/office/drawing/2014/main" id="{0414BC7A-3098-4689-A173-4885B85D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82839" y="4517118"/>
              <a:ext cx="2015565" cy="2015565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B20BA46-00A4-4CDB-8371-CFFD1FD028F0}"/>
                </a:ext>
              </a:extLst>
            </p:cNvPr>
            <p:cNvGrpSpPr/>
            <p:nvPr/>
          </p:nvGrpSpPr>
          <p:grpSpPr>
            <a:xfrm>
              <a:off x="8191481" y="4323632"/>
              <a:ext cx="2227986" cy="2227986"/>
              <a:chOff x="8082189" y="4064675"/>
              <a:chExt cx="2227986" cy="2227986"/>
            </a:xfrm>
          </p:grpSpPr>
          <p:pic>
            <p:nvPicPr>
              <p:cNvPr id="12" name="Graphic 11" descr="Cloud Computing">
                <a:extLst>
                  <a:ext uri="{FF2B5EF4-FFF2-40B4-BE49-F238E27FC236}">
                    <a16:creationId xmlns:a16="http://schemas.microsoft.com/office/drawing/2014/main" id="{BF1FCE27-1AF4-4523-928C-EFC9341E8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082189" y="4064675"/>
                <a:ext cx="2227986" cy="2227986"/>
              </a:xfrm>
              <a:prstGeom prst="rect">
                <a:avLst/>
              </a:prstGeom>
            </p:spPr>
          </p:pic>
          <p:pic>
            <p:nvPicPr>
              <p:cNvPr id="10" name="Graphic 9" descr="Checkmark">
                <a:extLst>
                  <a:ext uri="{FF2B5EF4-FFF2-40B4-BE49-F238E27FC236}">
                    <a16:creationId xmlns:a16="http://schemas.microsoft.com/office/drawing/2014/main" id="{E6381620-C353-460B-93CF-AFDE10E622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486978" y="5178668"/>
                <a:ext cx="619437" cy="61943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3011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7DEC3B-8DCA-458B-B1E8-D97FEE6A5F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2001598" cy="5433275"/>
          </a:xfrm>
        </p:spPr>
        <p:txBody>
          <a:bodyPr>
            <a:normAutofit lnSpcReduction="10000"/>
          </a:bodyPr>
          <a:lstStyle/>
          <a:p>
            <a:pPr>
              <a:buClr>
                <a:srgbClr val="234465"/>
              </a:buClr>
            </a:pPr>
            <a:r>
              <a:rPr lang="en-US" sz="3300" b="1" noProof="1">
                <a:solidFill>
                  <a:schemeClr val="bg1"/>
                </a:solidFill>
              </a:rPr>
              <a:t>JSON Web Tokens </a:t>
            </a:r>
            <a:r>
              <a:rPr lang="en-US" sz="3300" noProof="1"/>
              <a:t>is a modern JavaScript-based auth mechanism</a:t>
            </a:r>
          </a:p>
          <a:p>
            <a:pPr lvl="1"/>
            <a:r>
              <a:rPr lang="en-US" noProof="1"/>
              <a:t>Compact and self-contained</a:t>
            </a:r>
          </a:p>
          <a:p>
            <a:pPr lvl="1"/>
            <a:r>
              <a:rPr lang="en-US" noProof="1"/>
              <a:t>Focused on signed tokens</a:t>
            </a:r>
          </a:p>
          <a:p>
            <a:pPr lvl="2"/>
            <a:r>
              <a:rPr lang="en-US" noProof="1"/>
              <a:t>Work with claims</a:t>
            </a:r>
          </a:p>
          <a:p>
            <a:pPr lvl="2"/>
            <a:r>
              <a:rPr lang="en-US" noProof="1"/>
              <a:t>Data is encrypted</a:t>
            </a:r>
          </a:p>
          <a:p>
            <a:pPr lvl="1"/>
            <a:r>
              <a:rPr lang="en-US" noProof="1"/>
              <a:t>Used for auth &amp; information exchange</a:t>
            </a:r>
          </a:p>
          <a:p>
            <a:pPr lvl="1"/>
            <a:r>
              <a:rPr lang="en-US" noProof="1"/>
              <a:t>Commonly used, when developing </a:t>
            </a:r>
            <a:r>
              <a:rPr lang="en-US" b="1" noProof="1">
                <a:solidFill>
                  <a:schemeClr val="bg1"/>
                </a:solidFill>
              </a:rPr>
              <a:t>REST</a:t>
            </a:r>
          </a:p>
          <a:p>
            <a:pPr lvl="1"/>
            <a:r>
              <a:rPr lang="en-US" noProof="1"/>
              <a:t>Extremely simple to comprehend</a:t>
            </a:r>
          </a:p>
          <a:p>
            <a:pPr lvl="1"/>
            <a:r>
              <a:rPr lang="en-US" noProof="1"/>
              <a:t>Used in Angular/React/Vue.js/Blazor applications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40A367-B6E5-4C05-B615-D24DCBAC4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JWT Authentication &amp; Authorization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5F430-DDBF-4551-A38C-99EBD7FFB5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DB99AF-B4FB-45D8-94BD-ED82D1844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92" y="4565666"/>
            <a:ext cx="1906820" cy="1906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0F2BB3-253D-4567-B398-3D9C98B97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039" y="2769576"/>
            <a:ext cx="2788615" cy="2268415"/>
          </a:xfrm>
          <a:prstGeom prst="rect">
            <a:avLst/>
          </a:prstGeom>
        </p:spPr>
      </p:pic>
      <p:pic>
        <p:nvPicPr>
          <p:cNvPr id="12" name="Graphic 11" descr="Internet">
            <a:extLst>
              <a:ext uri="{FF2B5EF4-FFF2-40B4-BE49-F238E27FC236}">
                <a16:creationId xmlns:a16="http://schemas.microsoft.com/office/drawing/2014/main" id="{244583F6-36E2-452A-AE17-C2C3EE673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6619" y="2138882"/>
            <a:ext cx="2580235" cy="2580235"/>
          </a:xfrm>
          <a:prstGeom prst="rect">
            <a:avLst/>
          </a:prstGeom>
        </p:spPr>
      </p:pic>
      <p:pic>
        <p:nvPicPr>
          <p:cNvPr id="14" name="Graphic 13" descr="User">
            <a:extLst>
              <a:ext uri="{FF2B5EF4-FFF2-40B4-BE49-F238E27FC236}">
                <a16:creationId xmlns:a16="http://schemas.microsoft.com/office/drawing/2014/main" id="{855E9256-6619-42F1-B478-F4E4F0A717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79465" y="1780202"/>
            <a:ext cx="1553308" cy="155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5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1A5799-11DD-496A-BBF1-6C7C73E77A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4254" y="5299705"/>
            <a:ext cx="11043491" cy="768084"/>
          </a:xfrm>
        </p:spPr>
        <p:txBody>
          <a:bodyPr/>
          <a:lstStyle/>
          <a:p>
            <a:r>
              <a:rPr lang="en-US" dirty="0"/>
              <a:t>Social Accounts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51220-191C-4F38-BA2F-1D79044BEF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3" name="Graphic 2" descr="User">
            <a:extLst>
              <a:ext uri="{FF2B5EF4-FFF2-40B4-BE49-F238E27FC236}">
                <a16:creationId xmlns:a16="http://schemas.microsoft.com/office/drawing/2014/main" id="{C5206DC6-978B-41D9-80E1-F38112085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0565" y="1727982"/>
            <a:ext cx="1950868" cy="195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5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2DA795-7341-49B4-8FBF-EE97199EE5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Semantic URL/HTTP attacks (URL/HTTP manipulation)</a:t>
            </a:r>
          </a:p>
          <a:p>
            <a:r>
              <a:rPr lang="en-US" sz="3200" dirty="0"/>
              <a:t>Always validate the data on the server-side</a:t>
            </a:r>
          </a:p>
          <a:p>
            <a:r>
              <a:rPr lang="en-US" sz="3200" dirty="0"/>
              <a:t>Man in the Middle (Always use SSL)</a:t>
            </a:r>
          </a:p>
          <a:p>
            <a:r>
              <a:rPr lang="en-US" sz="3200" dirty="0"/>
              <a:t>Insufficient Access Control</a:t>
            </a:r>
          </a:p>
          <a:p>
            <a:r>
              <a:rPr lang="en-US" sz="3200" dirty="0"/>
              <a:t>Other types of data injection (Always sanitize data)</a:t>
            </a:r>
          </a:p>
          <a:p>
            <a:r>
              <a:rPr lang="en-US" sz="3200" dirty="0"/>
              <a:t>DoS and DDoS and Brute Force attacks (CAPTCHA and Firewall)</a:t>
            </a:r>
          </a:p>
          <a:p>
            <a:r>
              <a:rPr lang="en-US" sz="3200" dirty="0"/>
              <a:t>Phishing and Social Engineering (Educate your users)</a:t>
            </a:r>
          </a:p>
          <a:p>
            <a:r>
              <a:rPr lang="en-US" sz="3200" dirty="0"/>
              <a:t>Security flows in other software we use (Use latest versions)</a:t>
            </a:r>
            <a:endParaRPr lang="bg-BG" sz="3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69CB8-685E-4C41-BBA5-C8366EEA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Security Threats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DAEFC-F6EF-4F25-92EA-32B19F4B0CA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0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43F53F-0C72-491D-9C67-495DFB72BF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925398" cy="5201066"/>
          </a:xfrm>
        </p:spPr>
        <p:txBody>
          <a:bodyPr>
            <a:normAutofit/>
          </a:bodyPr>
          <a:lstStyle/>
          <a:p>
            <a:r>
              <a:rPr lang="en-US" sz="3200" noProof="1"/>
              <a:t>Enabling users to sign in with their existing credentials is convenient</a:t>
            </a:r>
          </a:p>
          <a:p>
            <a:pPr lvl="1"/>
            <a:r>
              <a:rPr lang="en-US" sz="3000" noProof="1"/>
              <a:t>Shifts the complexities of managing the sign-in process to third party</a:t>
            </a:r>
          </a:p>
          <a:p>
            <a:pPr lvl="1"/>
            <a:r>
              <a:rPr lang="en-US" sz="3000" noProof="1"/>
              <a:t>Enhances user experience by minimizing their auth activities</a:t>
            </a:r>
          </a:p>
          <a:p>
            <a:pPr>
              <a:buClr>
                <a:srgbClr val="234465"/>
              </a:buClr>
            </a:pPr>
            <a:r>
              <a:rPr lang="en-US" sz="3200" b="1" noProof="1">
                <a:solidFill>
                  <a:schemeClr val="bg1"/>
                </a:solidFill>
              </a:rPr>
              <a:t>ASP.NET Core </a:t>
            </a:r>
            <a:r>
              <a:rPr lang="en-US" sz="3200" noProof="1"/>
              <a:t>supports </a:t>
            </a:r>
            <a:r>
              <a:rPr lang="en-US" noProof="1"/>
              <a:t>built-in external</a:t>
            </a:r>
            <a:r>
              <a:rPr lang="en-US" sz="3200" noProof="1"/>
              <a:t> login providers for:</a:t>
            </a:r>
          </a:p>
          <a:p>
            <a:pPr lvl="1"/>
            <a:r>
              <a:rPr lang="en-US" sz="3000" noProof="1"/>
              <a:t>Google</a:t>
            </a:r>
          </a:p>
          <a:p>
            <a:pPr lvl="1"/>
            <a:r>
              <a:rPr lang="en-US" sz="3000" noProof="1"/>
              <a:t>Facebook</a:t>
            </a:r>
          </a:p>
          <a:p>
            <a:pPr lvl="1"/>
            <a:r>
              <a:rPr lang="en-US" sz="3000" noProof="1"/>
              <a:t>Twitter</a:t>
            </a:r>
          </a:p>
          <a:p>
            <a:pPr lvl="1"/>
            <a:r>
              <a:rPr lang="en-US" sz="3000" noProof="1"/>
              <a:t>Microsoft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456518-42E6-4C3D-BDBC-0DB379077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Accounts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EE7ED5-C848-4532-93D9-763EC78828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5C066C-BA50-45E2-9D12-6822FB37B615}"/>
              </a:ext>
            </a:extLst>
          </p:cNvPr>
          <p:cNvSpPr txBox="1">
            <a:spLocks/>
          </p:cNvSpPr>
          <p:nvPr/>
        </p:nvSpPr>
        <p:spPr>
          <a:xfrm>
            <a:off x="3618068" y="3796658"/>
            <a:ext cx="6985456" cy="2680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ConfigureServices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IServiceCollection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services)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services.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AddAuthentication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AddGoogle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(googleOptions =&gt; { ... })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AddFacebook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(facebookOptions =&gt; { ... })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AddTwitter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(twitterOptions =&gt; { ... })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AddMicrosoftAccount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(microsoftOptions =&gt; { ... });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56242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8BF2BD-A5E0-4875-A575-A67387F600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926" y="1204007"/>
            <a:ext cx="11818096" cy="5433275"/>
          </a:xfrm>
        </p:spPr>
        <p:txBody>
          <a:bodyPr/>
          <a:lstStyle/>
          <a:p>
            <a:r>
              <a:rPr lang="en-US" dirty="0"/>
              <a:t>Each External Login provider has some Developer API</a:t>
            </a:r>
          </a:p>
          <a:p>
            <a:pPr lvl="1"/>
            <a:r>
              <a:rPr lang="en-US" dirty="0"/>
              <a:t>You have to configure an application there before using it</a:t>
            </a:r>
          </a:p>
          <a:p>
            <a:pPr lvl="1"/>
            <a:r>
              <a:rPr lang="en-US" dirty="0"/>
              <a:t>That application will provide you with credentials</a:t>
            </a:r>
          </a:p>
          <a:p>
            <a:pPr lvl="2"/>
            <a:r>
              <a:rPr lang="en-US" dirty="0"/>
              <a:t>Application ID</a:t>
            </a:r>
          </a:p>
          <a:p>
            <a:pPr lvl="2"/>
            <a:r>
              <a:rPr lang="en-US" dirty="0"/>
              <a:t>Application Secret</a:t>
            </a:r>
          </a:p>
          <a:p>
            <a:pPr lvl="1"/>
            <a:r>
              <a:rPr lang="en-US" dirty="0"/>
              <a:t>These credentials will be used by the external provider API</a:t>
            </a:r>
          </a:p>
          <a:p>
            <a:pPr lvl="2"/>
            <a:r>
              <a:rPr lang="en-US" dirty="0"/>
              <a:t>You authenticate yourself with them, when sending a request</a:t>
            </a:r>
          </a:p>
          <a:p>
            <a:pPr lvl="1"/>
            <a:r>
              <a:rPr lang="en-US" dirty="0"/>
              <a:t>These credentials should </a:t>
            </a:r>
            <a:r>
              <a:rPr lang="en-US" b="1" dirty="0">
                <a:solidFill>
                  <a:schemeClr val="bg1"/>
                </a:solidFill>
              </a:rPr>
              <a:t>not</a:t>
            </a:r>
            <a:r>
              <a:rPr lang="en-US" dirty="0"/>
              <a:t> be stored in the </a:t>
            </a:r>
            <a:r>
              <a:rPr lang="en-US" b="1" dirty="0">
                <a:solidFill>
                  <a:schemeClr val="bg1"/>
                </a:solidFill>
              </a:rPr>
              <a:t>open world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677CE8-5B67-4A69-B0FF-829EADB56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Accounts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3108-1816-4D91-81C4-B701669282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026" name="Picture 2" descr="Ð ÐµÐ·ÑÐ»ÑÐ°Ñ Ñ Ð¸Ð·Ð¾Ð±ÑÐ°Ð¶ÐµÐ½Ð¸Ðµ Ð·Ð° facebook developer page">
            <a:extLst>
              <a:ext uri="{FF2B5EF4-FFF2-40B4-BE49-F238E27FC236}">
                <a16:creationId xmlns:a16="http://schemas.microsoft.com/office/drawing/2014/main" id="{191F9836-3109-4676-970B-D65521017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716" y="1435935"/>
            <a:ext cx="7609074" cy="474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57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B18D6E-7130-4D61-AFDF-E01E82E74E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4"/>
            <a:ext cx="11818096" cy="5561125"/>
          </a:xfrm>
        </p:spPr>
        <p:txBody>
          <a:bodyPr>
            <a:normAutofit/>
          </a:bodyPr>
          <a:lstStyle/>
          <a:p>
            <a:r>
              <a:rPr lang="en-US" dirty="0"/>
              <a:t>On the back-end, it is quite simple, and quite clean</a:t>
            </a:r>
          </a:p>
          <a:p>
            <a:r>
              <a:rPr lang="en-US" dirty="0"/>
              <a:t>Example: </a:t>
            </a:r>
            <a:r>
              <a:rPr lang="en-US" b="1" dirty="0">
                <a:solidFill>
                  <a:schemeClr val="bg1"/>
                </a:solidFill>
              </a:rPr>
              <a:t>Facebook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3200" dirty="0"/>
              <a:t>If you use the </a:t>
            </a:r>
            <a:r>
              <a:rPr lang="en-US" sz="3200" b="1" dirty="0">
                <a:solidFill>
                  <a:schemeClr val="bg1"/>
                </a:solidFill>
              </a:rPr>
              <a:t>default ASP.NET Core Login</a:t>
            </a:r>
            <a:r>
              <a:rPr lang="en-US" sz="3200" dirty="0"/>
              <a:t> page, this will add a </a:t>
            </a:r>
            <a:r>
              <a:rPr lang="en-US" sz="3200" b="1" dirty="0">
                <a:solidFill>
                  <a:schemeClr val="bg1"/>
                </a:solidFill>
              </a:rPr>
              <a:t>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B385C4-9EBC-4C69-874F-B10DCEA5B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Accounts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868F7-A56E-45EA-9CCA-2E9F402A65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B8B0D485-C555-4C58-B6C2-4D06016E6989}"/>
              </a:ext>
            </a:extLst>
          </p:cNvPr>
          <p:cNvSpPr txBox="1">
            <a:spLocks/>
          </p:cNvSpPr>
          <p:nvPr/>
        </p:nvSpPr>
        <p:spPr>
          <a:xfrm>
            <a:off x="794866" y="2638011"/>
            <a:ext cx="10415326" cy="268032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public void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ConfigureServices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IServiceCollection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services)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services.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AddAuthentication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()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AddFacebook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(facebookOptions =&gt; {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facebookOptions.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AppId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Configuration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["Authentication:Facebook: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AppId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"];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        facebookOptions.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AppSecret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Configuration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["Authentication:Facebook:</a:t>
            </a:r>
            <a:r>
              <a:rPr lang="en-US" sz="1600" dirty="0">
                <a:ln w="0">
                  <a:noFill/>
                </a:ln>
                <a:solidFill>
                  <a:schemeClr val="bg1"/>
                </a:solidFill>
                <a:effectLst/>
              </a:rPr>
              <a:t>AppSecret</a:t>
            </a:r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"];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});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    ...</a:t>
            </a:r>
          </a:p>
          <a:p>
            <a:r>
              <a:rPr lang="en-US" sz="1600" dirty="0">
                <a:ln w="0">
                  <a:noFill/>
                </a:ln>
                <a:solidFill>
                  <a:schemeClr val="tx1"/>
                </a:solidFill>
                <a:effectLst/>
              </a:rPr>
              <a:t>}</a:t>
            </a:r>
            <a:endParaRPr lang="en-US" sz="1600" dirty="0">
              <a:ln w="0"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724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B4C769-A224-46A7-9A7D-B3636CC7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Accounts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87072-5ECA-424B-ABE0-F31BD0CF77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8DC20-6D5D-4CF0-9F39-2BE3ADC06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78" y="1281681"/>
            <a:ext cx="8441945" cy="4773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375063-A61C-433F-BA4A-F6D25CA1F7AE}"/>
              </a:ext>
            </a:extLst>
          </p:cNvPr>
          <p:cNvSpPr/>
          <p:nvPr/>
        </p:nvSpPr>
        <p:spPr bwMode="auto">
          <a:xfrm>
            <a:off x="6418385" y="2980592"/>
            <a:ext cx="1160584" cy="597877"/>
          </a:xfrm>
          <a:prstGeom prst="rect">
            <a:avLst/>
          </a:prstGeom>
          <a:noFill/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03B75A77-54B4-477E-8450-4FE08C82E288}"/>
              </a:ext>
            </a:extLst>
          </p:cNvPr>
          <p:cNvSpPr/>
          <p:nvPr/>
        </p:nvSpPr>
        <p:spPr bwMode="auto">
          <a:xfrm>
            <a:off x="8212015" y="1758461"/>
            <a:ext cx="3722645" cy="1459523"/>
          </a:xfrm>
          <a:prstGeom prst="wedgeRectCallout">
            <a:avLst>
              <a:gd name="adj1" fmla="val -65384"/>
              <a:gd name="adj2" fmla="val 41416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Sends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request to /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Identity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Account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ExternalLogin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A021893-ADC2-4BDD-86FF-2786373D38A2}"/>
              </a:ext>
            </a:extLst>
          </p:cNvPr>
          <p:cNvSpPr/>
          <p:nvPr/>
        </p:nvSpPr>
        <p:spPr bwMode="auto">
          <a:xfrm>
            <a:off x="8212014" y="3341640"/>
            <a:ext cx="3722645" cy="1133646"/>
          </a:xfrm>
          <a:prstGeom prst="wedgeRectCallout">
            <a:avLst>
              <a:gd name="adj1" fmla="val -74123"/>
              <a:gd name="adj2" fmla="val -45933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Button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submits a parameter:</a:t>
            </a:r>
            <a:b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name: 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provider</a:t>
            </a:r>
            <a:b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value: {</a:t>
            </a:r>
            <a:r>
              <a:rPr lang="en-US" sz="2000" b="1" noProof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externalLogin</a:t>
            </a:r>
            <a:r>
              <a:rPr lang="en-US" sz="2000" b="1" noProof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}</a:t>
            </a:r>
            <a:endParaRPr lang="en-US" sz="2000" b="1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4C8FC2E-E9DF-4340-80BC-A09FB9604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674" y="4840686"/>
            <a:ext cx="9350985" cy="119111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B6E9223-7F20-4257-91C0-14E535B80A38}"/>
              </a:ext>
            </a:extLst>
          </p:cNvPr>
          <p:cNvSpPr/>
          <p:nvPr/>
        </p:nvSpPr>
        <p:spPr bwMode="auto">
          <a:xfrm>
            <a:off x="8343900" y="5811715"/>
            <a:ext cx="3590759" cy="15826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654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A3D339-7BE2-468B-B1FA-E6EC3C133E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4986179"/>
            <a:ext cx="10961783" cy="768084"/>
          </a:xfrm>
        </p:spPr>
        <p:txBody>
          <a:bodyPr/>
          <a:lstStyle/>
          <a:p>
            <a:r>
              <a:rPr lang="en-US" dirty="0"/>
              <a:t>JWT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20D1B6-D54C-459F-9DD8-C8F3B7B05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08" y="5771792"/>
            <a:ext cx="10961783" cy="499819"/>
          </a:xfrm>
        </p:spPr>
        <p:txBody>
          <a:bodyPr/>
          <a:lstStyle/>
          <a:p>
            <a:r>
              <a:rPr lang="en-US" dirty="0"/>
              <a:t>JSON Web Tokens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AFFF0-F813-4E9E-8F70-379F9A11874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E7A828-7285-4342-A9E2-9A41EDFFB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9" y="1204546"/>
            <a:ext cx="28956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6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84D09-68EF-4878-BD21-B59887CEB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037622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JWT</a:t>
            </a:r>
            <a:r>
              <a:rPr lang="en-US" sz="3000" dirty="0"/>
              <a:t> is a method for representing claims between two parties</a:t>
            </a:r>
          </a:p>
          <a:p>
            <a:pPr lvl="1"/>
            <a:r>
              <a:rPr lang="en-US" sz="2800" dirty="0"/>
              <a:t>An open, industry standard – RFC 7519</a:t>
            </a:r>
          </a:p>
          <a:p>
            <a:pPr lvl="1"/>
            <a:r>
              <a:rPr lang="en-US" sz="2800" dirty="0"/>
              <a:t>Easy to use, and at the same time – absolutely secured</a:t>
            </a:r>
          </a:p>
          <a:p>
            <a:r>
              <a:rPr lang="en-US" sz="3000" dirty="0"/>
              <a:t>When the user successfully </a:t>
            </a:r>
            <a:r>
              <a:rPr lang="en-US" sz="3000" b="1" dirty="0">
                <a:solidFill>
                  <a:schemeClr val="bg1"/>
                </a:solidFill>
              </a:rPr>
              <a:t>authenticates</a:t>
            </a:r>
            <a:r>
              <a:rPr lang="en-US" sz="3000" dirty="0"/>
              <a:t> (login) using their credentials:</a:t>
            </a:r>
          </a:p>
          <a:p>
            <a:pPr lvl="1"/>
            <a:r>
              <a:rPr lang="en-US" sz="2800" dirty="0"/>
              <a:t>A </a:t>
            </a:r>
            <a:r>
              <a:rPr lang="en-US" sz="2800" b="1" dirty="0">
                <a:solidFill>
                  <a:schemeClr val="bg1"/>
                </a:solidFill>
              </a:rPr>
              <a:t>JSON Web Token </a:t>
            </a:r>
            <a:r>
              <a:rPr lang="en-US" sz="2800" dirty="0"/>
              <a:t>is generated and returned</a:t>
            </a:r>
          </a:p>
          <a:p>
            <a:pPr lvl="2"/>
            <a:r>
              <a:rPr lang="en-US" sz="2600" dirty="0"/>
              <a:t>It must be stored (in </a:t>
            </a:r>
            <a:r>
              <a:rPr lang="en-US" sz="2600" b="1" dirty="0">
                <a:solidFill>
                  <a:schemeClr val="bg1"/>
                </a:solidFill>
              </a:rPr>
              <a:t>local</a:t>
            </a:r>
            <a:r>
              <a:rPr lang="en-US" sz="2600" dirty="0"/>
              <a:t> / </a:t>
            </a:r>
            <a:r>
              <a:rPr lang="en-US" sz="2600" b="1" dirty="0">
                <a:solidFill>
                  <a:schemeClr val="bg1"/>
                </a:solidFill>
              </a:rPr>
              <a:t>session</a:t>
            </a:r>
            <a:r>
              <a:rPr lang="en-US" sz="2600" dirty="0"/>
              <a:t> storage, </a:t>
            </a:r>
            <a:r>
              <a:rPr lang="en-US" sz="2600" b="1" dirty="0">
                <a:solidFill>
                  <a:schemeClr val="bg1"/>
                </a:solidFill>
              </a:rPr>
              <a:t>cookies</a:t>
            </a:r>
            <a:r>
              <a:rPr lang="en-US" sz="2600" dirty="0"/>
              <a:t> are also an option)</a:t>
            </a:r>
          </a:p>
          <a:p>
            <a:r>
              <a:rPr lang="en-US" sz="3000" dirty="0"/>
              <a:t>Whenever a protected route is accessed, the user agent sends the </a:t>
            </a:r>
            <a:r>
              <a:rPr lang="en-US" sz="3000" b="1" dirty="0">
                <a:solidFill>
                  <a:schemeClr val="bg1"/>
                </a:solidFill>
              </a:rPr>
              <a:t>JWT</a:t>
            </a:r>
          </a:p>
          <a:p>
            <a:pPr lvl="1"/>
            <a:r>
              <a:rPr lang="en-US" sz="2800" dirty="0"/>
              <a:t>Typically in an </a:t>
            </a:r>
            <a:r>
              <a:rPr lang="en-US" sz="2800" b="1" dirty="0">
                <a:solidFill>
                  <a:schemeClr val="bg1"/>
                </a:solidFill>
              </a:rPr>
              <a:t>Authorization</a:t>
            </a:r>
            <a:r>
              <a:rPr lang="en-US" sz="2800" dirty="0"/>
              <a:t> header, using the </a:t>
            </a:r>
            <a:r>
              <a:rPr lang="en-US" sz="2800" b="1" dirty="0">
                <a:solidFill>
                  <a:schemeClr val="bg1"/>
                </a:solidFill>
              </a:rPr>
              <a:t>Bearer</a:t>
            </a:r>
            <a:r>
              <a:rPr lang="en-US" sz="2800" dirty="0"/>
              <a:t> schema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E14832-5E15-438C-ADFD-FC6957B1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Web Tokens</a:t>
            </a:r>
          </a:p>
        </p:txBody>
      </p:sp>
    </p:spTree>
    <p:extLst>
      <p:ext uri="{BB962C8B-B14F-4D97-AF65-F5344CB8AC3E}">
        <p14:creationId xmlns:p14="http://schemas.microsoft.com/office/powerpoint/2010/main" val="160031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C84D09-68EF-4878-BD21-B59887CEB9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037622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JWT</a:t>
            </a:r>
            <a:r>
              <a:rPr lang="en-US" sz="2800" dirty="0"/>
              <a:t> is absolutely </a:t>
            </a:r>
            <a:r>
              <a:rPr lang="en-US" sz="2800" b="1" dirty="0">
                <a:solidFill>
                  <a:schemeClr val="bg1"/>
                </a:solidFill>
              </a:rPr>
              <a:t>stateless</a:t>
            </a:r>
            <a:r>
              <a:rPr lang="en-US" sz="2800" dirty="0"/>
              <a:t>, </a:t>
            </a:r>
            <a:r>
              <a:rPr lang="en-US" sz="2600" dirty="0"/>
              <a:t>nothing is stored on the server</a:t>
            </a:r>
          </a:p>
          <a:p>
            <a:r>
              <a:rPr lang="en-US" sz="2800" dirty="0"/>
              <a:t>Here is an example of an encoded and decoded </a:t>
            </a:r>
            <a:br>
              <a:rPr lang="en-US" sz="2800" dirty="0"/>
            </a:br>
            <a:r>
              <a:rPr lang="en-US" sz="2800" b="1" dirty="0">
                <a:solidFill>
                  <a:schemeClr val="bg1"/>
                </a:solidFill>
              </a:rPr>
              <a:t>JSON Web Token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E14832-5E15-438C-ADFD-FC6957B1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Web Tokens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15AB2B-1ABA-4A30-B243-04F8C9CFA89A}"/>
              </a:ext>
            </a:extLst>
          </p:cNvPr>
          <p:cNvSpPr txBox="1">
            <a:spLocks/>
          </p:cNvSpPr>
          <p:nvPr/>
        </p:nvSpPr>
        <p:spPr>
          <a:xfrm>
            <a:off x="1775089" y="3903013"/>
            <a:ext cx="4320911" cy="155738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eyJhbGciOiJIUzI1NiIsInR5cCI6IkpXVCJ9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it-IT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eyJzdWIiOiIxMjM0NTY3ODkwIiwibmFtZSI6IkpvaG4gRG9lIiwiaWF0IjoxNTE2MjM5MDIyfQ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SflKxwRJSMeKKF2QT4fwpMeJf36POk6yJV_adQssw5c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66F373A-9205-4D35-94F7-23E9B6E22EA4}"/>
              </a:ext>
            </a:extLst>
          </p:cNvPr>
          <p:cNvSpPr txBox="1">
            <a:spLocks/>
          </p:cNvSpPr>
          <p:nvPr/>
        </p:nvSpPr>
        <p:spPr>
          <a:xfrm>
            <a:off x="3345980" y="3429000"/>
            <a:ext cx="1179127" cy="47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Encoded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71DF2B-19B7-4801-A219-EF7E13E8237B}"/>
              </a:ext>
            </a:extLst>
          </p:cNvPr>
          <p:cNvSpPr txBox="1">
            <a:spLocks/>
          </p:cNvSpPr>
          <p:nvPr/>
        </p:nvSpPr>
        <p:spPr>
          <a:xfrm>
            <a:off x="7848148" y="1884561"/>
            <a:ext cx="4153450" cy="47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Header: 	(algorithm, token type)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0AFF3770-CECE-4246-9F2E-68B2E6DB5C93}"/>
              </a:ext>
            </a:extLst>
          </p:cNvPr>
          <p:cNvSpPr txBox="1">
            <a:spLocks/>
          </p:cNvSpPr>
          <p:nvPr/>
        </p:nvSpPr>
        <p:spPr>
          <a:xfrm>
            <a:off x="9277347" y="1408006"/>
            <a:ext cx="1295055" cy="47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Decoded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4E6EE0F-AB79-4D0D-8727-D65B5473F99F}"/>
              </a:ext>
            </a:extLst>
          </p:cNvPr>
          <p:cNvSpPr txBox="1">
            <a:spLocks/>
          </p:cNvSpPr>
          <p:nvPr/>
        </p:nvSpPr>
        <p:spPr>
          <a:xfrm>
            <a:off x="7848148" y="2350822"/>
            <a:ext cx="4153450" cy="1286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"alg": "HS256",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"typ": "JWT"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2648AEE-BE67-4E00-93FC-206FD273AA5E}"/>
              </a:ext>
            </a:extLst>
          </p:cNvPr>
          <p:cNvSpPr txBox="1">
            <a:spLocks/>
          </p:cNvSpPr>
          <p:nvPr/>
        </p:nvSpPr>
        <p:spPr>
          <a:xfrm>
            <a:off x="7848147" y="3637365"/>
            <a:ext cx="4153450" cy="47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Payload: (data)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D5A104B3-F974-482A-89D1-E74D55BBFC23}"/>
              </a:ext>
            </a:extLst>
          </p:cNvPr>
          <p:cNvSpPr txBox="1">
            <a:spLocks/>
          </p:cNvSpPr>
          <p:nvPr/>
        </p:nvSpPr>
        <p:spPr>
          <a:xfrm>
            <a:off x="7848147" y="4102126"/>
            <a:ext cx="4153450" cy="128654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{ "sub": "1234567890",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"name": "John Doe",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"iat": 1516239022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FC07C0D3-A52A-4BCB-BFA1-1126BBCF2AD2}"/>
              </a:ext>
            </a:extLst>
          </p:cNvPr>
          <p:cNvSpPr txBox="1">
            <a:spLocks/>
          </p:cNvSpPr>
          <p:nvPr/>
        </p:nvSpPr>
        <p:spPr>
          <a:xfrm>
            <a:off x="7848147" y="5379417"/>
            <a:ext cx="4153450" cy="47401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Verify Signature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7593FD64-D303-4223-A9FB-557C1E61492A}"/>
              </a:ext>
            </a:extLst>
          </p:cNvPr>
          <p:cNvSpPr txBox="1">
            <a:spLocks/>
          </p:cNvSpPr>
          <p:nvPr/>
        </p:nvSpPr>
        <p:spPr>
          <a:xfrm>
            <a:off x="7848146" y="5862097"/>
            <a:ext cx="4153450" cy="74485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HMACSHA256(base64UrlEncode(H...) + "." + base64UrlEncode(P...), key)</a:t>
            </a:r>
          </a:p>
        </p:txBody>
      </p:sp>
      <p:sp>
        <p:nvSpPr>
          <p:cNvPr id="18" name="AutoShape 7">
            <a:extLst>
              <a:ext uri="{FF2B5EF4-FFF2-40B4-BE49-F238E27FC236}">
                <a16:creationId xmlns:a16="http://schemas.microsoft.com/office/drawing/2014/main" id="{4CDC28BB-5739-4FF5-B75A-3279EB873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92" y="2802579"/>
            <a:ext cx="2991398" cy="994073"/>
          </a:xfrm>
          <a:prstGeom prst="wedgeRoundRectCallout">
            <a:avLst>
              <a:gd name="adj1" fmla="val -1258"/>
              <a:gd name="adj2" fmla="val 10492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The parts of the </a:t>
            </a:r>
            <a:r>
              <a:rPr lang="en-US" sz="2000" b="1" noProof="1">
                <a:solidFill>
                  <a:schemeClr val="bg1"/>
                </a:solidFill>
                <a:cs typeface="Consolas" pitchFamily="49" charset="0"/>
              </a:rPr>
              <a:t>token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are separated by </a:t>
            </a:r>
            <a:r>
              <a:rPr lang="en-US" sz="2000" b="1" noProof="1">
                <a:solidFill>
                  <a:schemeClr val="bg1"/>
                </a:solidFill>
                <a:cs typeface="Consolas" pitchFamily="49" charset="0"/>
              </a:rPr>
              <a:t>dots</a:t>
            </a:r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0E4B0598-0E72-4B50-BEF1-3FE963252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492" y="5550678"/>
            <a:ext cx="2991398" cy="994073"/>
          </a:xfrm>
          <a:prstGeom prst="wedgeRoundRectCallout">
            <a:avLst>
              <a:gd name="adj1" fmla="val -647"/>
              <a:gd name="adj2" fmla="val -107559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The parts of the </a:t>
            </a:r>
            <a:r>
              <a:rPr lang="en-US" sz="2000" b="1" noProof="1">
                <a:solidFill>
                  <a:schemeClr val="bg1"/>
                </a:solidFill>
                <a:cs typeface="Consolas" pitchFamily="49" charset="0"/>
              </a:rPr>
              <a:t>token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 are in a strict </a:t>
            </a:r>
            <a:r>
              <a:rPr lang="en-US" sz="2000" b="1" noProof="1">
                <a:solidFill>
                  <a:schemeClr val="bg1"/>
                </a:solidFill>
                <a:cs typeface="Consolas" pitchFamily="49" charset="0"/>
              </a:rPr>
              <a:t>order</a:t>
            </a:r>
          </a:p>
        </p:txBody>
      </p:sp>
      <p:sp>
        <p:nvSpPr>
          <p:cNvPr id="20" name="AutoShape 7">
            <a:extLst>
              <a:ext uri="{FF2B5EF4-FFF2-40B4-BE49-F238E27FC236}">
                <a16:creationId xmlns:a16="http://schemas.microsoft.com/office/drawing/2014/main" id="{5185974B-476C-4E3B-80E3-082C4C015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0301" y="5539599"/>
            <a:ext cx="2991398" cy="994073"/>
          </a:xfrm>
          <a:prstGeom prst="wedgeRoundRectCallout">
            <a:avLst>
              <a:gd name="adj1" fmla="val 2104"/>
              <a:gd name="adj2" fmla="val -101120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The token data does not change the </a:t>
            </a:r>
            <a:r>
              <a:rPr lang="en-US" sz="2000" b="1" noProof="1">
                <a:solidFill>
                  <a:schemeClr val="bg1"/>
                </a:solidFill>
                <a:cs typeface="Consolas" pitchFamily="49" charset="0"/>
              </a:rPr>
              <a:t>token format</a:t>
            </a:r>
          </a:p>
        </p:txBody>
      </p:sp>
      <p:sp>
        <p:nvSpPr>
          <p:cNvPr id="22" name="AutoShape 7">
            <a:extLst>
              <a:ext uri="{FF2B5EF4-FFF2-40B4-BE49-F238E27FC236}">
                <a16:creationId xmlns:a16="http://schemas.microsoft.com/office/drawing/2014/main" id="{70877DBA-CD58-424F-8834-DA5C1CE57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7197" y="2802578"/>
            <a:ext cx="2991398" cy="994073"/>
          </a:xfrm>
          <a:prstGeom prst="wedgeRoundRectCallout">
            <a:avLst>
              <a:gd name="adj1" fmla="val 1493"/>
              <a:gd name="adj2" fmla="val 102167"/>
              <a:gd name="adj3" fmla="val 16667"/>
            </a:avLst>
          </a:prstGeom>
          <a:solidFill>
            <a:schemeClr val="tx1">
              <a:alpha val="95000"/>
            </a:schemeClr>
          </a:solidFill>
          <a:ln w="1905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As any normal auth </a:t>
            </a:r>
            <a:r>
              <a:rPr lang="en-US" sz="2000" b="1" noProof="1">
                <a:solidFill>
                  <a:schemeClr val="bg1"/>
                </a:solidFill>
                <a:cs typeface="Consolas" pitchFamily="49" charset="0"/>
              </a:rPr>
              <a:t>JWT </a:t>
            </a:r>
            <a:r>
              <a:rPr lang="en-US" sz="2000" b="1" noProof="1">
                <a:solidFill>
                  <a:schemeClr val="bg2"/>
                </a:solidFill>
                <a:cs typeface="Consolas" pitchFamily="49" charset="0"/>
              </a:rPr>
              <a:t>also has an </a:t>
            </a:r>
            <a:r>
              <a:rPr lang="en-US" sz="2000" b="1" noProof="1">
                <a:solidFill>
                  <a:schemeClr val="bg1"/>
                </a:solidFill>
                <a:cs typeface="Consolas" pitchFamily="49" charset="0"/>
              </a:rPr>
              <a:t>expiration</a:t>
            </a:r>
          </a:p>
        </p:txBody>
      </p:sp>
    </p:spTree>
    <p:extLst>
      <p:ext uri="{BB962C8B-B14F-4D97-AF65-F5344CB8AC3E}">
        <p14:creationId xmlns:p14="http://schemas.microsoft.com/office/powerpoint/2010/main" val="246810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2E4CA-A453-4444-87C8-104648D37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48827"/>
            <a:ext cx="11818096" cy="5201066"/>
          </a:xfrm>
        </p:spPr>
        <p:txBody>
          <a:bodyPr/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JWT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implemented using a middleware</a:t>
            </a:r>
          </a:p>
          <a:p>
            <a:pPr lvl="1"/>
            <a:r>
              <a:rPr lang="en-US" sz="3000" dirty="0"/>
              <a:t>We would need a configuration for this functionality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B8A65-274E-4D08-A80E-AB6D3D45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D9EB-57AA-4156-B572-5A80D98EC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FE5196C-B56F-45BB-978E-18B3C2CE2212}"/>
              </a:ext>
            </a:extLst>
          </p:cNvPr>
          <p:cNvSpPr txBox="1">
            <a:spLocks/>
          </p:cNvSpPr>
          <p:nvPr/>
        </p:nvSpPr>
        <p:spPr>
          <a:xfrm>
            <a:off x="351327" y="2358012"/>
            <a:ext cx="4525474" cy="121979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public string 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Secret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 { get; set;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17AF55C-811A-4734-9336-C3EFED4380CB}"/>
              </a:ext>
            </a:extLst>
          </p:cNvPr>
          <p:cNvSpPr txBox="1">
            <a:spLocks/>
          </p:cNvSpPr>
          <p:nvPr/>
        </p:nvSpPr>
        <p:spPr>
          <a:xfrm>
            <a:off x="351327" y="3664351"/>
            <a:ext cx="4525474" cy="29972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"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":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"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Secret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": "super-secret"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},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"Logging":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"LogLevel":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  "Default": "Warning"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},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"AllowedHosts": "*"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80BDC0D8-41E1-4E5F-8C45-ABA83DE8461F}"/>
              </a:ext>
            </a:extLst>
          </p:cNvPr>
          <p:cNvSpPr txBox="1">
            <a:spLocks/>
          </p:cNvSpPr>
          <p:nvPr/>
        </p:nvSpPr>
        <p:spPr>
          <a:xfrm>
            <a:off x="2891328" y="3664351"/>
            <a:ext cx="1985473" cy="458047"/>
          </a:xfrm>
          <a:prstGeom prst="rect">
            <a:avLst/>
          </a:prstGeom>
          <a:solidFill>
            <a:schemeClr val="tx1"/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solidFill>
                  <a:schemeClr val="bg2"/>
                </a:solidFill>
                <a:latin typeface="Consolas" pitchFamily="49" charset="0"/>
                <a:cs typeface="Consolas" pitchFamily="49" charset="0"/>
              </a:rPr>
              <a:t>appsettings.json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605B2221-375C-4E84-AC54-4A9C1FC9FF33}"/>
              </a:ext>
            </a:extLst>
          </p:cNvPr>
          <p:cNvSpPr txBox="1">
            <a:spLocks/>
          </p:cNvSpPr>
          <p:nvPr/>
        </p:nvSpPr>
        <p:spPr>
          <a:xfrm>
            <a:off x="5052464" y="2358012"/>
            <a:ext cx="6611216" cy="426678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public void ConfigureServices(IServiceCollection services)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5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Configure strongly typed settings objects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var jwtSettingsSection =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            Configuration.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GetSection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("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");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services.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Configure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&gt;(jwtSettingsSection);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5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5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Configure JWT authentication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 = jwtSettingsSection.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Get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&gt;();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key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 = Encoding.ASCII.GetBytes(jwtSettings.</a:t>
            </a:r>
            <a:r>
              <a:rPr lang="en-US" sz="15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Secret</a:t>
            </a:r>
            <a:r>
              <a:rPr lang="en-US" sz="15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services.AddAuthentication(...)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        .AddJwtBearer(...);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5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5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Configure DI for application services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    services.AddScoped&lt;IUserService, UserService&gt;();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5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944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2E4CA-A453-4444-87C8-104648D37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JWT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implemented using a middleware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B8A65-274E-4D08-A80E-AB6D3D45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D9EB-57AA-4156-B572-5A80D98EC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EA88D42-6D0C-4AA5-AAC9-CA6F3A3CCC9A}"/>
              </a:ext>
            </a:extLst>
          </p:cNvPr>
          <p:cNvSpPr txBox="1">
            <a:spLocks/>
          </p:cNvSpPr>
          <p:nvPr/>
        </p:nvSpPr>
        <p:spPr>
          <a:xfrm>
            <a:off x="1532316" y="1860530"/>
            <a:ext cx="9127368" cy="453666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services.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AddAuthentication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(options =&gt;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options.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DefaultAuthenticateScheme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JwtBearerDefaults.AuthenticationScheme;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options.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DefaultChallengeScheme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JwtBearerDefaults.AuthenticationScheme;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}).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AddJwtBearer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(options =&gt;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options.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RequireHttpsMetadata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false;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options.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SaveToken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true;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options.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TokenValidationParameters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new TokenValidationParameters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ValidateIssuerSigningKey = true,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        IssuerSigningKey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SymmetricSecurityKey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key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),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ValidateIssuer = false,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ValidateAudience = false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};   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...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// Don't forget to add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app.UseAuthentication();</a:t>
            </a:r>
          </a:p>
        </p:txBody>
      </p:sp>
    </p:spTree>
    <p:extLst>
      <p:ext uri="{BB962C8B-B14F-4D97-AF65-F5344CB8AC3E}">
        <p14:creationId xmlns:p14="http://schemas.microsoft.com/office/powerpoint/2010/main" val="250114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2E4CA-A453-4444-87C8-104648D37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JWT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implemented using a middleware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B8A65-274E-4D08-A80E-AB6D3D45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D9EB-57AA-4156-B572-5A80D98EC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FE5196C-B56F-45BB-978E-18B3C2CE2212}"/>
              </a:ext>
            </a:extLst>
          </p:cNvPr>
          <p:cNvSpPr txBox="1">
            <a:spLocks/>
          </p:cNvSpPr>
          <p:nvPr/>
        </p:nvSpPr>
        <p:spPr>
          <a:xfrm>
            <a:off x="798366" y="1744111"/>
            <a:ext cx="10595267" cy="48075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ApiController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]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[Route("</a:t>
            </a:r>
            <a:r>
              <a:rPr lang="bg-BG" sz="1600" b="1" noProof="1">
                <a:latin typeface="Consolas" pitchFamily="49" charset="0"/>
                <a:cs typeface="Consolas" pitchFamily="49" charset="0"/>
              </a:rPr>
              <a:t>/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api/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[controller]")]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public class 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UsersController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 : ControllerBase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private IUserService _userService;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public UsersController(IUserService userService)</a:t>
            </a:r>
            <a:r>
              <a:rPr lang="bg-BG" sz="1600" b="1" noProof="1">
                <a:latin typeface="Consolas" pitchFamily="49" charset="0"/>
                <a:cs typeface="Consolas" pitchFamily="49" charset="0"/>
              </a:rPr>
              <a:t> </a:t>
            </a:r>
            <a:endParaRPr lang="en-US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{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this.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userService = userService;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bg-BG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[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HttpPost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("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login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")]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public IActionResult 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Login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([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FromBody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]LoginUserBindingModel loginUser)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    ...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266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F612E2-7C39-4AA6-88E3-3BCFC7AEC1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766" y="1270769"/>
            <a:ext cx="11818096" cy="5201066"/>
          </a:xfrm>
        </p:spPr>
        <p:txBody>
          <a:bodyPr>
            <a:normAutofit/>
          </a:bodyPr>
          <a:lstStyle/>
          <a:p>
            <a:r>
              <a:rPr lang="en-US" dirty="0"/>
              <a:t>There is a wide range of known types of threats and attacks</a:t>
            </a:r>
          </a:p>
          <a:p>
            <a:r>
              <a:rPr lang="en-US" dirty="0"/>
              <a:t>There is an even wider range of unknown threats and attacks…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027011-192B-4459-B02F-D1244DDCE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Fundamentals</a:t>
            </a:r>
            <a:endParaRPr lang="bg-B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9DDA4-C90C-47A0-8016-DDE969CD92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282F9B5-3FE7-4D94-A78E-15830811A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637693"/>
              </p:ext>
            </p:extLst>
          </p:nvPr>
        </p:nvGraphicFramePr>
        <p:xfrm>
          <a:off x="452348" y="2675222"/>
          <a:ext cx="10858482" cy="3489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8923">
                  <a:extLst>
                    <a:ext uri="{9D8B030D-6E8A-4147-A177-3AD203B41FA5}">
                      <a16:colId xmlns:a16="http://schemas.microsoft.com/office/drawing/2014/main" val="4290082113"/>
                    </a:ext>
                  </a:extLst>
                </a:gridCol>
                <a:gridCol w="8369559">
                  <a:extLst>
                    <a:ext uri="{9D8B030D-6E8A-4147-A177-3AD203B41FA5}">
                      <a16:colId xmlns:a16="http://schemas.microsoft.com/office/drawing/2014/main" val="11491847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  <a:endParaRPr lang="bg-B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Threats / Attacks</a:t>
                      </a:r>
                      <a:endParaRPr lang="bg-B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786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Input Validation</a:t>
                      </a:r>
                    </a:p>
                    <a:p>
                      <a:endParaRPr lang="bg-B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Buffer overflow, cross-site scripting, SQL injection, canonicalization</a:t>
                      </a:r>
                    </a:p>
                    <a:p>
                      <a:endParaRPr lang="bg-B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277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Parameter Tampering</a:t>
                      </a:r>
                      <a:endParaRPr lang="bg-B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Query string manipulation, form field manipulation, cookie manipulation,</a:t>
                      </a:r>
                    </a:p>
                    <a:p>
                      <a:r>
                        <a:rPr lang="en-US" sz="1800" dirty="0"/>
                        <a:t>HTTP header manipulation</a:t>
                      </a:r>
                      <a:endParaRPr lang="bg-B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204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Session Management</a:t>
                      </a:r>
                      <a:endParaRPr lang="bg-B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Session hijacking, session replay, man-in-the-middle</a:t>
                      </a:r>
                      <a:endParaRPr lang="bg-B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322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Cryptography</a:t>
                      </a:r>
                      <a:endParaRPr lang="bg-B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Poor key generation or key management, weak or custom encryption</a:t>
                      </a:r>
                      <a:endParaRPr lang="bg-B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158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Sensitive Information</a:t>
                      </a:r>
                      <a:endParaRPr lang="bg-B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Access sensitive code or data in storage, network eavesdropping, code/data</a:t>
                      </a:r>
                    </a:p>
                    <a:p>
                      <a:r>
                        <a:rPr lang="en-US" sz="1800" dirty="0"/>
                        <a:t>tampering, Admin password in exceptions</a:t>
                      </a:r>
                      <a:endParaRPr lang="bg-B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7424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Exception Management</a:t>
                      </a:r>
                      <a:endParaRPr lang="bg-BG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Information disclosure, denial of service</a:t>
                      </a:r>
                      <a:endParaRPr lang="bg-BG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83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71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2E4CA-A453-4444-87C8-104648D37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JWT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implemented using a middleware</a:t>
            </a:r>
          </a:p>
          <a:p>
            <a:pPr lvl="1"/>
            <a:r>
              <a:rPr lang="en-US" sz="3000" dirty="0"/>
              <a:t>The Controller Action (</a:t>
            </a:r>
            <a:r>
              <a:rPr lang="en-US" sz="3000" b="1" dirty="0">
                <a:solidFill>
                  <a:schemeClr val="bg1"/>
                </a:solidFill>
              </a:rPr>
              <a:t>Endpoint</a:t>
            </a:r>
            <a:r>
              <a:rPr lang="en-US" sz="3000" dirty="0"/>
              <a:t>) is kept "</a:t>
            </a:r>
            <a:r>
              <a:rPr lang="en-US" sz="3000" b="1" dirty="0">
                <a:solidFill>
                  <a:schemeClr val="bg1"/>
                </a:solidFill>
              </a:rPr>
              <a:t>thin</a:t>
            </a:r>
            <a:r>
              <a:rPr lang="en-US" sz="3000" dirty="0"/>
              <a:t>" to a maximum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B8A65-274E-4D08-A80E-AB6D3D45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D9EB-57AA-4156-B572-5A80D98EC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FE5196C-B56F-45BB-978E-18B3C2CE2212}"/>
              </a:ext>
            </a:extLst>
          </p:cNvPr>
          <p:cNvSpPr txBox="1">
            <a:spLocks/>
          </p:cNvSpPr>
          <p:nvPr/>
        </p:nvSpPr>
        <p:spPr>
          <a:xfrm>
            <a:off x="798366" y="2673057"/>
            <a:ext cx="10595267" cy="37241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1600" b="1" noProof="1">
                <a:latin typeface="Consolas" pitchFamily="49" charset="0"/>
                <a:cs typeface="Consolas" pitchFamily="49" charset="0"/>
              </a:rPr>
              <a:t>...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[HttpPost("login")]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public IActionResult Login([FromBody]LoginUserBindingModel loginUser)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var user = this.userService.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Authenticate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(loginUser.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Username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, loginUser.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Password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it-IT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if (user == 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)</a:t>
            </a:r>
            <a:endParaRPr lang="bg-BG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{</a:t>
            </a:r>
            <a:r>
              <a:rPr lang="bg-BG" sz="1600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    return 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BadRequest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(new { message = "Username or password is incorrect" });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bg-BG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return 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Ok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(</a:t>
            </a:r>
            <a:r>
              <a:rPr lang="it-IT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user</a:t>
            </a:r>
            <a:r>
              <a:rPr lang="it-IT" sz="16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1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421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2E4CA-A453-4444-87C8-104648D37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JWT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implemented using a middleware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B8A65-274E-4D08-A80E-AB6D3D45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D9EB-57AA-4156-B572-5A80D98EC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EA88D42-6D0C-4AA5-AAC9-CA6F3A3CCC9A}"/>
              </a:ext>
            </a:extLst>
          </p:cNvPr>
          <p:cNvSpPr txBox="1">
            <a:spLocks/>
          </p:cNvSpPr>
          <p:nvPr/>
        </p:nvSpPr>
        <p:spPr>
          <a:xfrm>
            <a:off x="1553558" y="1802405"/>
            <a:ext cx="9084884" cy="48075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public class UserService : IUserService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private readonly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AppDbContext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context;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private readonly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jwtSettings;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public UserService(AppDbContext context,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IOptions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&lt;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&gt; jwtSettings)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this.context = context;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this.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jwtSettings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jwtSettings.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public User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Authenticate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(string username, string password)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...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108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2E4CA-A453-4444-87C8-104648D37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JWT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implemented using a middleware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B8A65-274E-4D08-A80E-AB6D3D45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D9EB-57AA-4156-B572-5A80D98EC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EA88D42-6D0C-4AA5-AAC9-CA6F3A3CCC9A}"/>
              </a:ext>
            </a:extLst>
          </p:cNvPr>
          <p:cNvSpPr txBox="1">
            <a:spLocks/>
          </p:cNvSpPr>
          <p:nvPr/>
        </p:nvSpPr>
        <p:spPr>
          <a:xfrm>
            <a:off x="1543398" y="1802405"/>
            <a:ext cx="9105204" cy="480750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...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public User Authenticate(string username, string password)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var user = this.context.Users.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SingleOrDefault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(x =&gt; x.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==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username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                                            &amp;&amp; x.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Password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==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password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if (user == null) return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null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; </a:t>
            </a:r>
            <a:r>
              <a:rPr lang="en-US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Return null if user not found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Authentication successful so generate jwt token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tokenHandler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JwtSecurityTokenHandler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();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key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Encoding.ASCII.GetBytes(this.jwtSettings.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Secret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tokenDescriptor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new SecurityTokenDescriptor{...};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endParaRPr lang="en-US" sz="1600" b="1" noProof="1"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var token = tokenHandler.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CreateToken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(tokenDescriptor);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user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Token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tokenHandler.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WriteToken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(token);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// Return user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31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42E4CA-A453-4444-87C8-104648D377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200" b="1" dirty="0">
                <a:solidFill>
                  <a:schemeClr val="bg1"/>
                </a:solidFill>
              </a:rPr>
              <a:t>JWT</a:t>
            </a:r>
            <a:r>
              <a:rPr lang="en-US" sz="3200" dirty="0"/>
              <a:t> in </a:t>
            </a:r>
            <a:r>
              <a:rPr lang="en-US" sz="3200" b="1" dirty="0">
                <a:solidFill>
                  <a:schemeClr val="bg1"/>
                </a:solidFill>
              </a:rPr>
              <a:t>ASP.NET Core </a:t>
            </a:r>
            <a:r>
              <a:rPr lang="en-US" sz="3200" dirty="0"/>
              <a:t>is implemented using a middleware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5B8A65-274E-4D08-A80E-AB6D3D45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JWT in ASP.NET 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6D9EB-57AA-4156-B572-5A80D98ECF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8EA88D42-6D0C-4AA5-AAC9-CA6F3A3CCC9A}"/>
              </a:ext>
            </a:extLst>
          </p:cNvPr>
          <p:cNvSpPr txBox="1">
            <a:spLocks/>
          </p:cNvSpPr>
          <p:nvPr/>
        </p:nvSpPr>
        <p:spPr>
          <a:xfrm>
            <a:off x="1914699" y="1678899"/>
            <a:ext cx="8362602" cy="507835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...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public User Authenticate(string username, string password)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...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var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tokenDescriptor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new SecurityTokenDescriptor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Subject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new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ClaimsIdentity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(new Claim[]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    new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Claim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(ClaimTypes.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, user.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.ToString())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}),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Expires = DateTime.UtcNow.AddDays(7),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SigningCredentials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 = new SigningCredentials(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                         new 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SymmetricSecurityKey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key</a:t>
            </a:r>
            <a:r>
              <a:rPr lang="en-US" sz="1600" b="1" noProof="1">
                <a:latin typeface="Consolas" pitchFamily="49" charset="0"/>
                <a:cs typeface="Consolas" pitchFamily="49" charset="0"/>
              </a:rPr>
              <a:t>), 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                         SecurityAlgorithms.</a:t>
            </a:r>
            <a:r>
              <a:rPr lang="en-US" sz="1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HmacSha256Signature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    )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};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    ...</a:t>
            </a:r>
            <a:endParaRPr lang="en-US" sz="1600" b="1" noProof="1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1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8891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8363" y="1655763"/>
            <a:ext cx="7583187" cy="4773612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1566412" y="6397196"/>
            <a:ext cx="428822" cy="30884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77411" y="1293737"/>
            <a:ext cx="8635244" cy="5301720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981899" y="3303461"/>
            <a:ext cx="2883428" cy="3120594"/>
          </a:xfrm>
          <a:prstGeom prst="rect">
            <a:avLst/>
          </a:prstGeom>
        </p:spPr>
      </p:pic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4590A806-0A84-4D36-BED0-A1686C4CE8EA}"/>
              </a:ext>
            </a:extLst>
          </p:cNvPr>
          <p:cNvSpPr txBox="1">
            <a:spLocks/>
          </p:cNvSpPr>
          <p:nvPr/>
        </p:nvSpPr>
        <p:spPr>
          <a:xfrm>
            <a:off x="684886" y="1409350"/>
            <a:ext cx="7766664" cy="4987846"/>
          </a:xfrm>
          <a:prstGeom prst="rect">
            <a:avLst/>
          </a:prstGeom>
        </p:spPr>
        <p:txBody>
          <a:bodyPr>
            <a:no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1" noProof="1">
                <a:solidFill>
                  <a:schemeClr val="bg2"/>
                </a:solidFill>
              </a:rPr>
              <a:t>Security in ASP.NET Core</a:t>
            </a:r>
          </a:p>
          <a:p>
            <a:pPr lvl="1">
              <a:lnSpc>
                <a:spcPct val="100000"/>
              </a:lnSpc>
            </a:pPr>
            <a:r>
              <a:rPr lang="en-US" sz="2600" b="1" noProof="1">
                <a:solidFill>
                  <a:schemeClr val="bg2"/>
                </a:solidFill>
              </a:rPr>
              <a:t>Common security problems</a:t>
            </a:r>
          </a:p>
          <a:p>
            <a:pPr lvl="1">
              <a:lnSpc>
                <a:spcPct val="100000"/>
              </a:lnSpc>
            </a:pPr>
            <a:r>
              <a:rPr lang="en-US" sz="2600" b="1" noProof="1">
                <a:solidFill>
                  <a:schemeClr val="bg2"/>
                </a:solidFill>
              </a:rPr>
              <a:t>XSS</a:t>
            </a:r>
          </a:p>
          <a:p>
            <a:pPr lvl="1">
              <a:lnSpc>
                <a:spcPct val="100000"/>
              </a:lnSpc>
            </a:pPr>
            <a:r>
              <a:rPr lang="en-US" sz="2600" b="1" noProof="1">
                <a:solidFill>
                  <a:schemeClr val="bg2"/>
                </a:solidFill>
              </a:rPr>
              <a:t>CSRF/XSRF</a:t>
            </a:r>
          </a:p>
          <a:p>
            <a:pPr>
              <a:lnSpc>
                <a:spcPct val="100000"/>
              </a:lnSpc>
            </a:pPr>
            <a:r>
              <a:rPr lang="en-US" sz="2800" b="1" noProof="1">
                <a:solidFill>
                  <a:schemeClr val="bg2"/>
                </a:solidFill>
              </a:rPr>
              <a:t>ASP.NET Core Identity</a:t>
            </a:r>
          </a:p>
          <a:p>
            <a:pPr lvl="1">
              <a:lnSpc>
                <a:spcPct val="100000"/>
              </a:lnSpc>
            </a:pPr>
            <a:r>
              <a:rPr lang="en-US" sz="2600" b="1" noProof="1">
                <a:solidFill>
                  <a:schemeClr val="bg2"/>
                </a:solidFill>
              </a:rPr>
              <a:t>Extending &amp; Scaffolding</a:t>
            </a:r>
          </a:p>
          <a:p>
            <a:pPr>
              <a:lnSpc>
                <a:spcPct val="100000"/>
              </a:lnSpc>
            </a:pPr>
            <a:r>
              <a:rPr lang="en-US" sz="2800" b="1" noProof="1">
                <a:solidFill>
                  <a:schemeClr val="bg2"/>
                </a:solidFill>
              </a:rPr>
              <a:t>Authentication Types</a:t>
            </a:r>
          </a:p>
          <a:p>
            <a:pPr>
              <a:lnSpc>
                <a:spcPct val="100000"/>
              </a:lnSpc>
            </a:pPr>
            <a:r>
              <a:rPr lang="en-US" sz="2800" b="1" noProof="1">
                <a:solidFill>
                  <a:schemeClr val="bg2"/>
                </a:solidFill>
              </a:rPr>
              <a:t>Social Accounts</a:t>
            </a:r>
          </a:p>
          <a:p>
            <a:pPr>
              <a:lnSpc>
                <a:spcPct val="100000"/>
              </a:lnSpc>
            </a:pPr>
            <a:r>
              <a:rPr lang="en-US" sz="2800" b="1" noProof="1">
                <a:solidFill>
                  <a:schemeClr val="bg2"/>
                </a:solidFill>
              </a:rPr>
              <a:t>JWT</a:t>
            </a:r>
          </a:p>
        </p:txBody>
      </p:sp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hlinkClick r:id="rId3"/>
              </a:rPr>
              <a:t>https://softuni.bg/trainings/courses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947" y="4535549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697" y="4535549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6" name="Netpeak" descr="Ð ÐµÐ·ÑÐ»ÑÐ°Ñ Ñ Ð¸Ð·Ð¾Ð±ÑÐ°Ð¶ÐµÐ½Ð¸Ðµ Ð·Ð° netpeak">
            <a:hlinkClick r:id="rId7"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975" y="2475025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698" y="2475025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5" name="Telenor">
            <a:hlinkClick r:id="rId11"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765" y="1444763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697" y="1444763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r="-689"/>
          <a:stretch/>
        </p:blipFill>
        <p:spPr>
          <a:xfrm>
            <a:off x="5608078" y="1444763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904" y="3505287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</p:cNvPr>
          <p:cNvPicPr>
            <a:picLocks noChangeAspect="1" noChangeArrowheads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3643" y="3505287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7" name="SmartIT">
            <a:hlinkClick r:id="rId21"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698" y="3505287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4669" y="5565810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90493" y="5565810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2752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3345" y="1711221"/>
            <a:ext cx="8225314" cy="4149116"/>
            <a:chOff x="1492446" y="2067924"/>
            <a:chExt cx="6811766" cy="343607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4"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6"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8"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9489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1" y="2538113"/>
            <a:ext cx="2122583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728" y="2057401"/>
            <a:ext cx="3366866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201" y="3654372"/>
            <a:ext cx="1118449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5359668"/>
            <a:ext cx="1041962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2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448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93FE02-C8CC-4307-97D2-38B2977B4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108" y="5566471"/>
            <a:ext cx="10961783" cy="768084"/>
          </a:xfrm>
        </p:spPr>
        <p:txBody>
          <a:bodyPr/>
          <a:lstStyle/>
          <a:p>
            <a:r>
              <a:rPr lang="en-US" dirty="0"/>
              <a:t>Cross Site Scripting (XSS)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A0AE2-3B11-4032-87A5-72DE2FFE5C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DC5D4-E332-4F1A-BD80-FC2F66D27682}"/>
              </a:ext>
            </a:extLst>
          </p:cNvPr>
          <p:cNvSpPr txBox="1"/>
          <p:nvPr/>
        </p:nvSpPr>
        <p:spPr>
          <a:xfrm>
            <a:off x="4939616" y="1734923"/>
            <a:ext cx="2312765" cy="1826242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0000" b="1" dirty="0">
                <a:solidFill>
                  <a:schemeClr val="bg2"/>
                </a:solidFill>
              </a:rPr>
              <a:t>XSS</a:t>
            </a:r>
          </a:p>
        </p:txBody>
      </p:sp>
    </p:spTree>
    <p:extLst>
      <p:ext uri="{BB962C8B-B14F-4D97-AF65-F5344CB8AC3E}">
        <p14:creationId xmlns:p14="http://schemas.microsoft.com/office/powerpoint/2010/main" val="79067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123E3D-F242-46EA-8703-C594B59FD6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86981"/>
            <a:ext cx="11897966" cy="5750150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b="1" dirty="0">
                <a:solidFill>
                  <a:schemeClr val="bg1"/>
                </a:solidFill>
              </a:rPr>
              <a:t>The Razor view engine </a:t>
            </a:r>
            <a:r>
              <a:rPr lang="en-US" dirty="0"/>
              <a:t>secures you against </a:t>
            </a:r>
            <a:r>
              <a:rPr lang="en-US" b="1" dirty="0">
                <a:solidFill>
                  <a:schemeClr val="bg1"/>
                </a:solidFill>
              </a:rPr>
              <a:t>XSS</a:t>
            </a:r>
            <a:r>
              <a:rPr lang="en-US" dirty="0"/>
              <a:t> by default</a:t>
            </a:r>
          </a:p>
          <a:p>
            <a:pPr lvl="1"/>
            <a:r>
              <a:rPr lang="en-US" dirty="0"/>
              <a:t>If you decide to break it – </a:t>
            </a:r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Html.Raw</a:t>
            </a:r>
            <a:r>
              <a:rPr lang="en-US" dirty="0">
                <a:solidFill>
                  <a:schemeClr val="bg1"/>
                </a:solidFill>
              </a:rPr>
              <a:t>(…)</a:t>
            </a:r>
          </a:p>
          <a:p>
            <a:r>
              <a:rPr lang="en-US" dirty="0"/>
              <a:t>There are several rules you must follow to be secured:</a:t>
            </a:r>
          </a:p>
          <a:p>
            <a:pPr lvl="1"/>
            <a:r>
              <a:rPr lang="en-US" dirty="0"/>
              <a:t>Never put untrusted data into your HTML output</a:t>
            </a:r>
          </a:p>
          <a:p>
            <a:pPr lvl="1"/>
            <a:r>
              <a:rPr lang="en-US" dirty="0"/>
              <a:t>Before putting untrusted data somewhere, ensure it is secured</a:t>
            </a:r>
          </a:p>
          <a:p>
            <a:pPr lvl="2"/>
            <a:r>
              <a:rPr lang="en-US" dirty="0"/>
              <a:t>Encoded, Parsed, Validated, Checked for malicious contents</a:t>
            </a:r>
          </a:p>
          <a:p>
            <a:pPr lvl="1"/>
            <a:r>
              <a:rPr lang="en-US" dirty="0"/>
              <a:t>Untrusted data can be inputted anywhere in the application</a:t>
            </a:r>
          </a:p>
          <a:p>
            <a:pPr lvl="2"/>
            <a:r>
              <a:rPr lang="en-US" dirty="0"/>
              <a:t>URLs, HTML Elements, HTML Attributes, JavaScript code etc.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D56DA5-5389-4D6A-866A-5BBDA7039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D88AA-65A5-4126-AAB6-267EFAF10E4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00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BA8A2B-CC09-4C56-A4DB-1A46B12AA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71"/>
          </a:xfrm>
        </p:spPr>
        <p:txBody>
          <a:bodyPr>
            <a:normAutofit/>
          </a:bodyPr>
          <a:lstStyle/>
          <a:p>
            <a:pPr>
              <a:buClr>
                <a:srgbClr val="234465"/>
              </a:buClr>
            </a:pPr>
            <a:r>
              <a:rPr lang="en-US" sz="3000" b="1" dirty="0">
                <a:solidFill>
                  <a:schemeClr val="bg1"/>
                </a:solidFill>
              </a:rPr>
              <a:t>ASP.NET Core </a:t>
            </a:r>
            <a:r>
              <a:rPr lang="en-US" sz="3000" dirty="0"/>
              <a:t>provides you with anything needed to secure your app</a:t>
            </a:r>
          </a:p>
          <a:p>
            <a:pPr lvl="1">
              <a:buClr>
                <a:srgbClr val="234465"/>
              </a:buClr>
            </a:pPr>
            <a:r>
              <a:rPr lang="en-US" sz="2800" b="1" dirty="0">
                <a:solidFill>
                  <a:schemeClr val="bg1"/>
                </a:solidFill>
              </a:rPr>
              <a:t>Razor</a:t>
            </a:r>
            <a:r>
              <a:rPr lang="en-US" sz="2800" dirty="0"/>
              <a:t> automatically encodes all output sourced from variables</a:t>
            </a:r>
          </a:p>
          <a:p>
            <a:pPr lvl="1"/>
            <a:endParaRPr lang="en-US" sz="2800" dirty="0"/>
          </a:p>
          <a:p>
            <a:pPr marL="609219" lvl="1" indent="0">
              <a:buNone/>
            </a:pPr>
            <a:endParaRPr lang="en-US" sz="2800" dirty="0"/>
          </a:p>
          <a:p>
            <a:pPr lvl="1"/>
            <a:r>
              <a:rPr lang="en-US" sz="2800" dirty="0"/>
              <a:t>You can inject Encoders directly to your Views and use them.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1F2FBC-1880-4333-B4D0-CFD74591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6ED6B-E69C-4102-8A43-D09A5B923D2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E782B34-18E5-4CBB-8D6D-90C64A48ED53}"/>
              </a:ext>
            </a:extLst>
          </p:cNvPr>
          <p:cNvSpPr>
            <a:spLocks noGrp="1"/>
          </p:cNvSpPr>
          <p:nvPr/>
        </p:nvSpPr>
        <p:spPr>
          <a:xfrm>
            <a:off x="519206" y="2505670"/>
            <a:ext cx="5134707" cy="9233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1">
                <a:solidFill>
                  <a:schemeClr val="tx1"/>
                </a:solidFill>
                <a:effectLst/>
              </a:rPr>
              <a:t>@{ var untrustedInput = "</a:t>
            </a:r>
            <a:r>
              <a:rPr lang="en-US" sz="1800" noProof="1">
                <a:solidFill>
                  <a:schemeClr val="bg1"/>
                </a:solidFill>
                <a:effectLst/>
              </a:rPr>
              <a:t>&lt;\"</a:t>
            </a:r>
            <a:r>
              <a:rPr lang="en-US" sz="1800" noProof="1">
                <a:solidFill>
                  <a:schemeClr val="tx1"/>
                </a:solidFill>
                <a:effectLst/>
              </a:rPr>
              <a:t>123</a:t>
            </a:r>
            <a:r>
              <a:rPr lang="en-US" sz="1800" noProof="1">
                <a:solidFill>
                  <a:schemeClr val="bg1"/>
                </a:solidFill>
                <a:effectLst/>
              </a:rPr>
              <a:t>\"&gt;</a:t>
            </a:r>
            <a:r>
              <a:rPr lang="en-US" sz="1800" noProof="1">
                <a:solidFill>
                  <a:schemeClr val="tx1"/>
                </a:solidFill>
                <a:effectLst/>
              </a:rPr>
              <a:t>"; }</a:t>
            </a:r>
          </a:p>
          <a:p>
            <a:endParaRPr lang="en-US" sz="1800" noProof="1">
              <a:solidFill>
                <a:schemeClr val="tx1"/>
              </a:solidFill>
              <a:effectLst/>
            </a:endParaRP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@untrustedInput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DD44B0-B77D-4CC2-BF05-6F587CCBB237}"/>
              </a:ext>
            </a:extLst>
          </p:cNvPr>
          <p:cNvSpPr>
            <a:spLocks noGrp="1"/>
          </p:cNvSpPr>
          <p:nvPr/>
        </p:nvSpPr>
        <p:spPr>
          <a:xfrm>
            <a:off x="7578969" y="2782669"/>
            <a:ext cx="3084066" cy="3693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noProof="1">
                <a:solidFill>
                  <a:schemeClr val="bg1"/>
                </a:solidFill>
                <a:effectLst/>
              </a:rPr>
              <a:t>&amp;lt;&amp;quot;</a:t>
            </a:r>
            <a:r>
              <a:rPr lang="fr-FR" sz="1800" noProof="1">
                <a:solidFill>
                  <a:schemeClr val="tx1"/>
                </a:solidFill>
                <a:effectLst/>
              </a:rPr>
              <a:t>123</a:t>
            </a:r>
            <a:r>
              <a:rPr lang="fr-FR" sz="1800" noProof="1">
                <a:solidFill>
                  <a:schemeClr val="bg1"/>
                </a:solidFill>
                <a:effectLst/>
              </a:rPr>
              <a:t>&amp;quot;&amp;gt;</a:t>
            </a:r>
            <a:endParaRPr lang="en-US" sz="1800" noProof="1">
              <a:solidFill>
                <a:schemeClr val="bg1"/>
              </a:solidFill>
              <a:effectLst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E4AF40C-9E5F-4F74-B67B-8FDF7D259BA2}"/>
              </a:ext>
            </a:extLst>
          </p:cNvPr>
          <p:cNvSpPr>
            <a:spLocks noGrp="1"/>
          </p:cNvSpPr>
          <p:nvPr/>
        </p:nvSpPr>
        <p:spPr>
          <a:xfrm>
            <a:off x="519206" y="4146868"/>
            <a:ext cx="696057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noProof="1">
                <a:solidFill>
                  <a:schemeClr val="tx1"/>
                </a:solidFill>
                <a:effectLst/>
              </a:rPr>
              <a:t>@using System.Text.Encodings.Web;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@</a:t>
            </a:r>
            <a:r>
              <a:rPr lang="en-US" sz="1800" noProof="1">
                <a:solidFill>
                  <a:schemeClr val="bg1"/>
                </a:solidFill>
                <a:effectLst/>
              </a:rPr>
              <a:t>inject</a:t>
            </a:r>
            <a:r>
              <a:rPr lang="en-US" sz="1800" noProof="1">
                <a:solidFill>
                  <a:schemeClr val="tx1"/>
                </a:solidFill>
                <a:effectLst/>
              </a:rPr>
              <a:t> </a:t>
            </a:r>
            <a:r>
              <a:rPr lang="en-US" sz="1800" noProof="1">
                <a:solidFill>
                  <a:schemeClr val="bg1"/>
                </a:solidFill>
                <a:effectLst/>
              </a:rPr>
              <a:t>JavaScriptEncoder</a:t>
            </a:r>
            <a:r>
              <a:rPr lang="en-US" sz="1800" noProof="1">
                <a:solidFill>
                  <a:schemeClr val="tx1"/>
                </a:solidFill>
                <a:effectLst/>
              </a:rPr>
              <a:t> encoder;</a:t>
            </a:r>
          </a:p>
          <a:p>
            <a:endParaRPr lang="en-US" sz="1800" noProof="1">
              <a:solidFill>
                <a:schemeClr val="tx1"/>
              </a:solidFill>
              <a:effectLst/>
            </a:endParaRP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@{ var untrustedInput = "</a:t>
            </a:r>
            <a:r>
              <a:rPr lang="en-US" sz="1800" noProof="1">
                <a:solidFill>
                  <a:schemeClr val="bg1"/>
                </a:solidFill>
                <a:effectLst/>
              </a:rPr>
              <a:t>&lt;\"</a:t>
            </a:r>
            <a:r>
              <a:rPr lang="en-US" sz="1800" noProof="1">
                <a:solidFill>
                  <a:schemeClr val="tx1"/>
                </a:solidFill>
                <a:effectLst/>
              </a:rPr>
              <a:t>123</a:t>
            </a:r>
            <a:r>
              <a:rPr lang="en-US" sz="1800" noProof="1">
                <a:solidFill>
                  <a:schemeClr val="bg1"/>
                </a:solidFill>
                <a:effectLst/>
              </a:rPr>
              <a:t>\"&gt;</a:t>
            </a:r>
            <a:r>
              <a:rPr lang="en-US" sz="1800" noProof="1">
                <a:solidFill>
                  <a:schemeClr val="tx1"/>
                </a:solidFill>
                <a:effectLst/>
              </a:rPr>
              <a:t>"; }</a:t>
            </a:r>
          </a:p>
          <a:p>
            <a:endParaRPr lang="en-US" sz="1800" noProof="1">
              <a:solidFill>
                <a:schemeClr val="tx1"/>
              </a:solidFill>
              <a:effectLst/>
            </a:endParaRP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&lt;script&gt;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    document.write("@</a:t>
            </a:r>
            <a:r>
              <a:rPr lang="en-US" sz="1800" noProof="1">
                <a:solidFill>
                  <a:schemeClr val="bg1"/>
                </a:solidFill>
                <a:effectLst/>
              </a:rPr>
              <a:t>encoder</a:t>
            </a:r>
            <a:r>
              <a:rPr lang="en-US" sz="1800" noProof="1">
                <a:solidFill>
                  <a:schemeClr val="tx1"/>
                </a:solidFill>
                <a:effectLst/>
              </a:rPr>
              <a:t>.</a:t>
            </a:r>
            <a:r>
              <a:rPr lang="en-US" sz="1800" noProof="1">
                <a:solidFill>
                  <a:schemeClr val="bg1"/>
                </a:solidFill>
                <a:effectLst/>
              </a:rPr>
              <a:t>Encode</a:t>
            </a:r>
            <a:r>
              <a:rPr lang="en-US" sz="1800" noProof="1">
                <a:solidFill>
                  <a:schemeClr val="tx1"/>
                </a:solidFill>
                <a:effectLst/>
              </a:rPr>
              <a:t>(untrustedInput)");</a:t>
            </a:r>
          </a:p>
          <a:p>
            <a:r>
              <a:rPr lang="en-US" sz="1800" noProof="1">
                <a:solidFill>
                  <a:schemeClr val="tx1"/>
                </a:solidFill>
                <a:effectLst/>
              </a:rPr>
              <a:t>&lt;/script&gt;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818A0CD-CA61-41AB-8B23-1250BD9AB9B9}"/>
              </a:ext>
            </a:extLst>
          </p:cNvPr>
          <p:cNvSpPr>
            <a:spLocks noGrp="1"/>
          </p:cNvSpPr>
          <p:nvPr/>
        </p:nvSpPr>
        <p:spPr>
          <a:xfrm>
            <a:off x="7578969" y="4154347"/>
            <a:ext cx="4093825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800" noProof="1">
                <a:solidFill>
                  <a:schemeClr val="tx1"/>
                </a:solidFill>
                <a:effectLst/>
              </a:rPr>
              <a:t>&lt;script&gt;</a:t>
            </a:r>
          </a:p>
          <a:p>
            <a:r>
              <a:rPr lang="nl-NL" sz="1800" noProof="1">
                <a:solidFill>
                  <a:schemeClr val="tx1"/>
                </a:solidFill>
                <a:effectLst/>
              </a:rPr>
              <a:t>document.write("</a:t>
            </a:r>
            <a:r>
              <a:rPr lang="nl-NL" sz="1800" noProof="1">
                <a:solidFill>
                  <a:schemeClr val="bg1"/>
                </a:solidFill>
                <a:effectLst/>
              </a:rPr>
              <a:t>\u003C\u0022</a:t>
            </a:r>
            <a:r>
              <a:rPr lang="nl-NL" sz="1800" noProof="1">
                <a:solidFill>
                  <a:schemeClr val="tx1"/>
                </a:solidFill>
                <a:effectLst/>
              </a:rPr>
              <a:t>123</a:t>
            </a:r>
            <a:r>
              <a:rPr lang="nl-NL" sz="1800" noProof="1">
                <a:solidFill>
                  <a:schemeClr val="bg1"/>
                </a:solidFill>
                <a:effectLst/>
              </a:rPr>
              <a:t>\u0022\u003E</a:t>
            </a:r>
            <a:r>
              <a:rPr lang="nl-NL" sz="1800" noProof="1">
                <a:solidFill>
                  <a:schemeClr val="tx1"/>
                </a:solidFill>
                <a:effectLst/>
              </a:rPr>
              <a:t>");</a:t>
            </a:r>
          </a:p>
          <a:p>
            <a:r>
              <a:rPr lang="nl-NL" sz="1800" noProof="1">
                <a:solidFill>
                  <a:schemeClr val="tx1"/>
                </a:solidFill>
                <a:effectLst/>
              </a:rPr>
              <a:t>   &lt;/script&gt;</a:t>
            </a:r>
            <a:endParaRPr lang="en-US" sz="1800" noProof="1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397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8328</TotalTime>
  <Words>4442</Words>
  <Application>Microsoft Office PowerPoint</Application>
  <PresentationFormat>Widescreen</PresentationFormat>
  <Paragraphs>803</Paragraphs>
  <Slides>69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Consolas</vt:lpstr>
      <vt:lpstr>Wingdings</vt:lpstr>
      <vt:lpstr>Wingdings 2</vt:lpstr>
      <vt:lpstr>1_SoftUni3_1</vt:lpstr>
      <vt:lpstr>Security &amp; Identity</vt:lpstr>
      <vt:lpstr>Table of Contents</vt:lpstr>
      <vt:lpstr>Have a Question?</vt:lpstr>
      <vt:lpstr>Most Common Web Security Problems</vt:lpstr>
      <vt:lpstr>Other Security Threats</vt:lpstr>
      <vt:lpstr>Security Fundamentals</vt:lpstr>
      <vt:lpstr>PowerPoint Presentation</vt:lpstr>
      <vt:lpstr>XSS</vt:lpstr>
      <vt:lpstr>XSS</vt:lpstr>
      <vt:lpstr>XSS</vt:lpstr>
      <vt:lpstr>HtmlSanitizer</vt:lpstr>
      <vt:lpstr>SQL Injection</vt:lpstr>
      <vt:lpstr>PowerPoint Presentation</vt:lpstr>
      <vt:lpstr>Parameter Tampering</vt:lpstr>
      <vt:lpstr>PowerPoint Presentation</vt:lpstr>
      <vt:lpstr>Cross-Site Request Forgery</vt:lpstr>
      <vt:lpstr>Cross-Site Request Forgery</vt:lpstr>
      <vt:lpstr>AutoValidateAntiforgeryToken</vt:lpstr>
      <vt:lpstr>PowerPoint Presentation</vt:lpstr>
      <vt:lpstr>Authentication vs. Authorization</vt:lpstr>
      <vt:lpstr>ASP.NET Identity</vt:lpstr>
      <vt:lpstr>ASP.NET Core Identity</vt:lpstr>
      <vt:lpstr>ASP.NET Identity System Setup</vt:lpstr>
      <vt:lpstr>ASP.NET Core Project Template Authentication </vt:lpstr>
      <vt:lpstr>ASP.NET Core Project Template Authentication</vt:lpstr>
      <vt:lpstr>User Registration</vt:lpstr>
      <vt:lpstr>User Login / Logout</vt:lpstr>
      <vt:lpstr>ASP.NET Authorization</vt:lpstr>
      <vt:lpstr>Check the Currently Logged-In User</vt:lpstr>
      <vt:lpstr>Add User to a Role</vt:lpstr>
      <vt:lpstr>Require Logged-In User in Certain Role</vt:lpstr>
      <vt:lpstr>Check the Currently Logged-In User's Role</vt:lpstr>
      <vt:lpstr>ASP.NET Core User Manager</vt:lpstr>
      <vt:lpstr>Claims</vt:lpstr>
      <vt:lpstr>Claims</vt:lpstr>
      <vt:lpstr>Claims</vt:lpstr>
      <vt:lpstr>PowerPoint Presentation</vt:lpstr>
      <vt:lpstr>Scaffolding ASP.NET Core Identity</vt:lpstr>
      <vt:lpstr>Extending ASP.NET Core Identity</vt:lpstr>
      <vt:lpstr>PowerPoint Presentation</vt:lpstr>
      <vt:lpstr>Gaining Full Identity Control</vt:lpstr>
      <vt:lpstr>Gaining Full Identity Control</vt:lpstr>
      <vt:lpstr>PowerPoint Presentation</vt:lpstr>
      <vt:lpstr>Authentication Types</vt:lpstr>
      <vt:lpstr>Cookie-Based Authentication &amp; Authorization</vt:lpstr>
      <vt:lpstr>Windows Authentication &amp; Authorization</vt:lpstr>
      <vt:lpstr>Cloud-based Authentication &amp; Authorization</vt:lpstr>
      <vt:lpstr>JWT Authentication &amp; Authorization</vt:lpstr>
      <vt:lpstr>PowerPoint Presentation</vt:lpstr>
      <vt:lpstr>Social Accounts</vt:lpstr>
      <vt:lpstr>Social Accounts</vt:lpstr>
      <vt:lpstr>Social Accounts</vt:lpstr>
      <vt:lpstr>Social Accounts</vt:lpstr>
      <vt:lpstr>PowerPoint Presentation</vt:lpstr>
      <vt:lpstr>JSON Web Tokens</vt:lpstr>
      <vt:lpstr>JSON Web Tokens</vt:lpstr>
      <vt:lpstr>JWT in ASP.NET Core</vt:lpstr>
      <vt:lpstr>JWT in ASP.NET Core</vt:lpstr>
      <vt:lpstr>JWT in ASP.NET Core</vt:lpstr>
      <vt:lpstr>JWT in ASP.NET Core</vt:lpstr>
      <vt:lpstr>JWT in ASP.NET Core</vt:lpstr>
      <vt:lpstr>JWT in ASP.NET Core</vt:lpstr>
      <vt:lpstr>JWT in ASP.NET Core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Alen Paunov</dc:creator>
  <cp:lastModifiedBy>Ath 2000</cp:lastModifiedBy>
  <cp:revision>3359</cp:revision>
  <dcterms:created xsi:type="dcterms:W3CDTF">2018-05-23T13:08:44Z</dcterms:created>
  <dcterms:modified xsi:type="dcterms:W3CDTF">2021-02-09T07:25:28Z</dcterms:modified>
</cp:coreProperties>
</file>